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3" r:id="rId2"/>
    <p:sldId id="266" r:id="rId3"/>
    <p:sldId id="264" r:id="rId4"/>
    <p:sldId id="258" r:id="rId5"/>
    <p:sldId id="260" r:id="rId6"/>
    <p:sldId id="265" r:id="rId7"/>
    <p:sldId id="261" r:id="rId8"/>
    <p:sldId id="257" r:id="rId9"/>
    <p:sldId id="268" r:id="rId10"/>
    <p:sldId id="256" r:id="rId11"/>
    <p:sldId id="269" r:id="rId12"/>
    <p:sldId id="259" r:id="rId13"/>
    <p:sldId id="270" r:id="rId14"/>
    <p:sldId id="271" r:id="rId15"/>
    <p:sldId id="272" r:id="rId16"/>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ta-usagi0703@outlook.jp" initials="" lastIdx="2" clrIdx="0">
    <p:extLst>
      <p:ext uri="{19B8F6BF-5375-455C-9EA6-DF929625EA0E}">
        <p15:presenceInfo xmlns:p15="http://schemas.microsoft.com/office/powerpoint/2012/main" userId="b8b88be8d310fd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4" autoAdjust="0"/>
    <p:restoredTop sz="94660"/>
  </p:normalViewPr>
  <p:slideViewPr>
    <p:cSldViewPr snapToGrid="0">
      <p:cViewPr>
        <p:scale>
          <a:sx n="75" d="100"/>
          <a:sy n="75" d="100"/>
        </p:scale>
        <p:origin x="1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昂大 辻本" userId="b8b88be8d310fd71" providerId="LiveId" clId="{B9B3F983-13AD-4D0A-9196-2EE4EC3DA2C6}"/>
    <pc:docChg chg="undo custSel addSld delSld modSld">
      <pc:chgData name="昂大 辻本" userId="b8b88be8d310fd71" providerId="LiveId" clId="{B9B3F983-13AD-4D0A-9196-2EE4EC3DA2C6}" dt="2025-09-29T23:46:59.294" v="355" actId="20577"/>
      <pc:docMkLst>
        <pc:docMk/>
      </pc:docMkLst>
      <pc:sldChg chg="addSp delSp modSp mod">
        <pc:chgData name="昂大 辻本" userId="b8b88be8d310fd71" providerId="LiveId" clId="{B9B3F983-13AD-4D0A-9196-2EE4EC3DA2C6}" dt="2025-09-29T23:11:49.650" v="308" actId="478"/>
        <pc:sldMkLst>
          <pc:docMk/>
          <pc:sldMk cId="2579580390" sldId="256"/>
        </pc:sldMkLst>
        <pc:spChg chg="add mod">
          <ac:chgData name="昂大 辻本" userId="b8b88be8d310fd71" providerId="LiveId" clId="{B9B3F983-13AD-4D0A-9196-2EE4EC3DA2C6}" dt="2025-09-29T22:45:03.593" v="214" actId="1076"/>
          <ac:spMkLst>
            <pc:docMk/>
            <pc:sldMk cId="2579580390" sldId="256"/>
            <ac:spMk id="4" creationId="{4FAA04EA-E428-6DA2-6C57-19F57F6EB793}"/>
          </ac:spMkLst>
        </pc:spChg>
        <pc:spChg chg="del">
          <ac:chgData name="昂大 辻本" userId="b8b88be8d310fd71" providerId="LiveId" clId="{B9B3F983-13AD-4D0A-9196-2EE4EC3DA2C6}" dt="2025-09-29T23:11:49.650" v="308" actId="478"/>
          <ac:spMkLst>
            <pc:docMk/>
            <pc:sldMk cId="2579580390" sldId="256"/>
            <ac:spMk id="5" creationId="{37151840-FFD5-B11A-336A-A74A13576F43}"/>
          </ac:spMkLst>
        </pc:spChg>
        <pc:spChg chg="mod">
          <ac:chgData name="昂大 辻本" userId="b8b88be8d310fd71" providerId="LiveId" clId="{B9B3F983-13AD-4D0A-9196-2EE4EC3DA2C6}" dt="2025-09-29T22:45:00.295" v="213" actId="20577"/>
          <ac:spMkLst>
            <pc:docMk/>
            <pc:sldMk cId="2579580390" sldId="256"/>
            <ac:spMk id="6" creationId="{E862D037-9099-F836-99A0-A3E43A2FD82F}"/>
          </ac:spMkLst>
        </pc:spChg>
        <pc:graphicFrameChg chg="modGraphic">
          <ac:chgData name="昂大 辻本" userId="b8b88be8d310fd71" providerId="LiveId" clId="{B9B3F983-13AD-4D0A-9196-2EE4EC3DA2C6}" dt="2025-09-29T22:40:43.620" v="103" actId="2165"/>
          <ac:graphicFrameMkLst>
            <pc:docMk/>
            <pc:sldMk cId="2579580390" sldId="256"/>
            <ac:graphicFrameMk id="10" creationId="{FF5FCF59-198F-E733-E31E-63C8E97A94EA}"/>
          </ac:graphicFrameMkLst>
        </pc:graphicFrameChg>
      </pc:sldChg>
      <pc:sldChg chg="addSp modSp mod">
        <pc:chgData name="昂大 辻本" userId="b8b88be8d310fd71" providerId="LiveId" clId="{B9B3F983-13AD-4D0A-9196-2EE4EC3DA2C6}" dt="2025-09-29T22:43:56.229" v="180" actId="20577"/>
        <pc:sldMkLst>
          <pc:docMk/>
          <pc:sldMk cId="2056212594" sldId="257"/>
        </pc:sldMkLst>
        <pc:spChg chg="mod">
          <ac:chgData name="昂大 辻本" userId="b8b88be8d310fd71" providerId="LiveId" clId="{B9B3F983-13AD-4D0A-9196-2EE4EC3DA2C6}" dt="2025-09-29T22:43:34.877" v="164" actId="1076"/>
          <ac:spMkLst>
            <pc:docMk/>
            <pc:sldMk cId="2056212594" sldId="257"/>
            <ac:spMk id="2" creationId="{F6BF0F82-471E-92B9-498D-382D07873233}"/>
          </ac:spMkLst>
        </pc:spChg>
        <pc:spChg chg="add mod">
          <ac:chgData name="昂大 辻本" userId="b8b88be8d310fd71" providerId="LiveId" clId="{B9B3F983-13AD-4D0A-9196-2EE4EC3DA2C6}" dt="2025-09-29T22:43:37.628" v="165" actId="1076"/>
          <ac:spMkLst>
            <pc:docMk/>
            <pc:sldMk cId="2056212594" sldId="257"/>
            <ac:spMk id="3" creationId="{B50D887B-C75D-4A39-F308-7157D06B65D4}"/>
          </ac:spMkLst>
        </pc:spChg>
        <pc:spChg chg="mod">
          <ac:chgData name="昂大 辻本" userId="b8b88be8d310fd71" providerId="LiveId" clId="{B9B3F983-13AD-4D0A-9196-2EE4EC3DA2C6}" dt="2025-09-29T22:43:56.229" v="180" actId="20577"/>
          <ac:spMkLst>
            <pc:docMk/>
            <pc:sldMk cId="2056212594" sldId="257"/>
            <ac:spMk id="5" creationId="{37151840-FFD5-B11A-336A-A74A13576F43}"/>
          </ac:spMkLst>
        </pc:spChg>
        <pc:graphicFrameChg chg="mod">
          <ac:chgData name="昂大 辻本" userId="b8b88be8d310fd71" providerId="LiveId" clId="{B9B3F983-13AD-4D0A-9196-2EE4EC3DA2C6}" dt="2025-09-29T22:43:25.077" v="161" actId="1036"/>
          <ac:graphicFrameMkLst>
            <pc:docMk/>
            <pc:sldMk cId="2056212594" sldId="257"/>
            <ac:graphicFrameMk id="11" creationId="{5C4A6151-8595-961C-0A38-DAA1CE5F3167}"/>
          </ac:graphicFrameMkLst>
        </pc:graphicFrameChg>
      </pc:sldChg>
      <pc:sldChg chg="addSp modSp mod">
        <pc:chgData name="昂大 辻本" userId="b8b88be8d310fd71" providerId="LiveId" clId="{B9B3F983-13AD-4D0A-9196-2EE4EC3DA2C6}" dt="2025-09-29T22:49:34.371" v="288" actId="20577"/>
        <pc:sldMkLst>
          <pc:docMk/>
          <pc:sldMk cId="1743386526" sldId="259"/>
        </pc:sldMkLst>
        <pc:spChg chg="add mod">
          <ac:chgData name="昂大 辻本" userId="b8b88be8d310fd71" providerId="LiveId" clId="{B9B3F983-13AD-4D0A-9196-2EE4EC3DA2C6}" dt="2025-09-29T22:49:34.371" v="288" actId="20577"/>
          <ac:spMkLst>
            <pc:docMk/>
            <pc:sldMk cId="1743386526" sldId="259"/>
            <ac:spMk id="2" creationId="{BE9B2555-05CC-72E8-AD70-301D8BEF1284}"/>
          </ac:spMkLst>
        </pc:spChg>
      </pc:sldChg>
      <pc:sldChg chg="addSp modSp mod">
        <pc:chgData name="昂大 辻本" userId="b8b88be8d310fd71" providerId="LiveId" clId="{B9B3F983-13AD-4D0A-9196-2EE4EC3DA2C6}" dt="2025-09-29T22:49:15.444" v="267" actId="20577"/>
        <pc:sldMkLst>
          <pc:docMk/>
          <pc:sldMk cId="230031492" sldId="261"/>
        </pc:sldMkLst>
        <pc:spChg chg="add mod">
          <ac:chgData name="昂大 辻本" userId="b8b88be8d310fd71" providerId="LiveId" clId="{B9B3F983-13AD-4D0A-9196-2EE4EC3DA2C6}" dt="2025-09-29T22:49:15.444" v="267" actId="20577"/>
          <ac:spMkLst>
            <pc:docMk/>
            <pc:sldMk cId="230031492" sldId="261"/>
            <ac:spMk id="2" creationId="{6B5609CD-99EF-98E9-D10A-DD71916B9051}"/>
          </ac:spMkLst>
        </pc:spChg>
      </pc:sldChg>
      <pc:sldChg chg="add del">
        <pc:chgData name="昂大 辻本" userId="b8b88be8d310fd71" providerId="LiveId" clId="{B9B3F983-13AD-4D0A-9196-2EE4EC3DA2C6}" dt="2025-09-29T22:41:14.344" v="106" actId="47"/>
        <pc:sldMkLst>
          <pc:docMk/>
          <pc:sldMk cId="3310383167" sldId="262"/>
        </pc:sldMkLst>
      </pc:sldChg>
      <pc:sldChg chg="addSp modSp mod">
        <pc:chgData name="昂大 辻本" userId="b8b88be8d310fd71" providerId="LiveId" clId="{B9B3F983-13AD-4D0A-9196-2EE4EC3DA2C6}" dt="2025-09-29T22:59:16.487" v="297" actId="20577"/>
        <pc:sldMkLst>
          <pc:docMk/>
          <pc:sldMk cId="2284074776" sldId="263"/>
        </pc:sldMkLst>
        <pc:spChg chg="add mod">
          <ac:chgData name="昂大 辻本" userId="b8b88be8d310fd71" providerId="LiveId" clId="{B9B3F983-13AD-4D0A-9196-2EE4EC3DA2C6}" dt="2025-09-29T22:37:02.843" v="4" actId="767"/>
          <ac:spMkLst>
            <pc:docMk/>
            <pc:sldMk cId="2284074776" sldId="263"/>
            <ac:spMk id="2" creationId="{555E4ACC-EFD9-A429-4AEC-A38271151476}"/>
          </ac:spMkLst>
        </pc:spChg>
        <pc:spChg chg="add mod">
          <ac:chgData name="昂大 辻本" userId="b8b88be8d310fd71" providerId="LiveId" clId="{B9B3F983-13AD-4D0A-9196-2EE4EC3DA2C6}" dt="2025-09-29T22:59:16.487" v="297" actId="20577"/>
          <ac:spMkLst>
            <pc:docMk/>
            <pc:sldMk cId="2284074776" sldId="263"/>
            <ac:spMk id="3" creationId="{E866515A-378A-4710-73F2-9307B26A99E0}"/>
          </ac:spMkLst>
        </pc:spChg>
        <pc:spChg chg="add mod">
          <ac:chgData name="昂大 辻本" userId="b8b88be8d310fd71" providerId="LiveId" clId="{B9B3F983-13AD-4D0A-9196-2EE4EC3DA2C6}" dt="2025-09-29T22:38:12.985" v="58" actId="1076"/>
          <ac:spMkLst>
            <pc:docMk/>
            <pc:sldMk cId="2284074776" sldId="263"/>
            <ac:spMk id="4" creationId="{2B305DEE-CDCB-5C9A-4C6A-EC8672C95F35}"/>
          </ac:spMkLst>
        </pc:spChg>
        <pc:graphicFrameChg chg="mod">
          <ac:chgData name="昂大 辻本" userId="b8b88be8d310fd71" providerId="LiveId" clId="{B9B3F983-13AD-4D0A-9196-2EE4EC3DA2C6}" dt="2025-09-29T22:36:42.677" v="2" actId="1076"/>
          <ac:graphicFrameMkLst>
            <pc:docMk/>
            <pc:sldMk cId="2284074776" sldId="263"/>
            <ac:graphicFrameMk id="5" creationId="{18A6B7C4-E7FF-9232-7991-F16D717B0B03}"/>
          </ac:graphicFrameMkLst>
        </pc:graphicFrameChg>
        <pc:graphicFrameChg chg="mod modGraphic">
          <ac:chgData name="昂大 辻本" userId="b8b88be8d310fd71" providerId="LiveId" clId="{B9B3F983-13AD-4D0A-9196-2EE4EC3DA2C6}" dt="2025-09-29T22:36:37.709" v="1" actId="1076"/>
          <ac:graphicFrameMkLst>
            <pc:docMk/>
            <pc:sldMk cId="2284074776" sldId="263"/>
            <ac:graphicFrameMk id="7" creationId="{6DFF470D-24A2-48E9-35E3-7592ACD41FF3}"/>
          </ac:graphicFrameMkLst>
        </pc:graphicFrameChg>
      </pc:sldChg>
      <pc:sldChg chg="modSp mod">
        <pc:chgData name="昂大 辻本" userId="b8b88be8d310fd71" providerId="LiveId" clId="{B9B3F983-13AD-4D0A-9196-2EE4EC3DA2C6}" dt="2025-09-29T22:42:53.207" v="143" actId="1076"/>
        <pc:sldMkLst>
          <pc:docMk/>
          <pc:sldMk cId="1192286493" sldId="264"/>
        </pc:sldMkLst>
        <pc:spChg chg="mod">
          <ac:chgData name="昂大 辻本" userId="b8b88be8d310fd71" providerId="LiveId" clId="{B9B3F983-13AD-4D0A-9196-2EE4EC3DA2C6}" dt="2025-09-29T22:42:53.207" v="143" actId="1076"/>
          <ac:spMkLst>
            <pc:docMk/>
            <pc:sldMk cId="1192286493" sldId="264"/>
            <ac:spMk id="6" creationId="{A0CB2096-6FFA-B84C-932C-E61259214007}"/>
          </ac:spMkLst>
        </pc:spChg>
        <pc:spChg chg="mod">
          <ac:chgData name="昂大 辻本" userId="b8b88be8d310fd71" providerId="LiveId" clId="{B9B3F983-13AD-4D0A-9196-2EE4EC3DA2C6}" dt="2025-09-29T22:39:08.087" v="101" actId="1076"/>
          <ac:spMkLst>
            <pc:docMk/>
            <pc:sldMk cId="1192286493" sldId="264"/>
            <ac:spMk id="8" creationId="{AC105DE9-17FA-FEAB-D1E3-AA4757F65080}"/>
          </ac:spMkLst>
        </pc:spChg>
      </pc:sldChg>
      <pc:sldChg chg="addSp modSp mod">
        <pc:chgData name="昂大 辻本" userId="b8b88be8d310fd71" providerId="LiveId" clId="{B9B3F983-13AD-4D0A-9196-2EE4EC3DA2C6}" dt="2025-09-29T23:03:41.503" v="307" actId="20577"/>
        <pc:sldMkLst>
          <pc:docMk/>
          <pc:sldMk cId="1319306983" sldId="265"/>
        </pc:sldMkLst>
        <pc:spChg chg="add mod">
          <ac:chgData name="昂大 辻本" userId="b8b88be8d310fd71" providerId="LiveId" clId="{B9B3F983-13AD-4D0A-9196-2EE4EC3DA2C6}" dt="2025-09-29T23:03:41.503" v="307" actId="20577"/>
          <ac:spMkLst>
            <pc:docMk/>
            <pc:sldMk cId="1319306983" sldId="265"/>
            <ac:spMk id="2" creationId="{423B8382-5116-2FCC-071A-F8F8C7A2840B}"/>
          </ac:spMkLst>
        </pc:spChg>
        <pc:graphicFrameChg chg="modGraphic">
          <ac:chgData name="昂大 辻本" userId="b8b88be8d310fd71" providerId="LiveId" clId="{B9B3F983-13AD-4D0A-9196-2EE4EC3DA2C6}" dt="2025-09-29T22:39:48.839" v="102" actId="2165"/>
          <ac:graphicFrameMkLst>
            <pc:docMk/>
            <pc:sldMk cId="1319306983" sldId="265"/>
            <ac:graphicFrameMk id="4" creationId="{60D6CB39-CBF8-E517-58D9-917761898211}"/>
          </ac:graphicFrameMkLst>
        </pc:graphicFrameChg>
      </pc:sldChg>
      <pc:sldChg chg="addSp modSp mod">
        <pc:chgData name="昂大 辻本" userId="b8b88be8d310fd71" providerId="LiveId" clId="{B9B3F983-13AD-4D0A-9196-2EE4EC3DA2C6}" dt="2025-09-29T22:38:53.889" v="100" actId="20577"/>
        <pc:sldMkLst>
          <pc:docMk/>
          <pc:sldMk cId="1040723325" sldId="266"/>
        </pc:sldMkLst>
        <pc:spChg chg="add mod">
          <ac:chgData name="昂大 辻本" userId="b8b88be8d310fd71" providerId="LiveId" clId="{B9B3F983-13AD-4D0A-9196-2EE4EC3DA2C6}" dt="2025-09-29T22:38:53.889" v="100" actId="20577"/>
          <ac:spMkLst>
            <pc:docMk/>
            <pc:sldMk cId="1040723325" sldId="266"/>
            <ac:spMk id="2" creationId="{2A7BE431-80B6-1A14-8642-FDE5FE95AD89}"/>
          </ac:spMkLst>
        </pc:spChg>
        <pc:graphicFrameChg chg="mod">
          <ac:chgData name="昂大 辻本" userId="b8b88be8d310fd71" providerId="LiveId" clId="{B9B3F983-13AD-4D0A-9196-2EE4EC3DA2C6}" dt="2025-09-29T22:38:33.476" v="61" actId="1076"/>
          <ac:graphicFrameMkLst>
            <pc:docMk/>
            <pc:sldMk cId="1040723325" sldId="266"/>
            <ac:graphicFrameMk id="4" creationId="{3E4F2FE0-4120-5511-9231-125D2F86A0E2}"/>
          </ac:graphicFrameMkLst>
        </pc:graphicFrameChg>
      </pc:sldChg>
      <pc:sldChg chg="addSp modSp mod">
        <pc:chgData name="昂大 辻本" userId="b8b88be8d310fd71" providerId="LiveId" clId="{B9B3F983-13AD-4D0A-9196-2EE4EC3DA2C6}" dt="2025-09-29T22:44:36.429" v="199" actId="20577"/>
        <pc:sldMkLst>
          <pc:docMk/>
          <pc:sldMk cId="737648726" sldId="268"/>
        </pc:sldMkLst>
        <pc:spChg chg="add mod">
          <ac:chgData name="昂大 辻本" userId="b8b88be8d310fd71" providerId="LiveId" clId="{B9B3F983-13AD-4D0A-9196-2EE4EC3DA2C6}" dt="2025-09-29T22:44:36.429" v="199" actId="20577"/>
          <ac:spMkLst>
            <pc:docMk/>
            <pc:sldMk cId="737648726" sldId="268"/>
            <ac:spMk id="2" creationId="{F5EF0126-BD4D-679D-D088-E043AF2C640E}"/>
          </ac:spMkLst>
        </pc:spChg>
        <pc:graphicFrameChg chg="mod">
          <ac:chgData name="昂大 辻本" userId="b8b88be8d310fd71" providerId="LiveId" clId="{B9B3F983-13AD-4D0A-9196-2EE4EC3DA2C6}" dt="2025-09-29T22:44:06.060" v="181" actId="1076"/>
          <ac:graphicFrameMkLst>
            <pc:docMk/>
            <pc:sldMk cId="737648726" sldId="268"/>
            <ac:graphicFrameMk id="5" creationId="{F0812D6F-E8D9-2335-29B7-808055DD1AA3}"/>
          </ac:graphicFrameMkLst>
        </pc:graphicFrameChg>
      </pc:sldChg>
      <pc:sldChg chg="addSp modSp mod">
        <pc:chgData name="昂大 辻本" userId="b8b88be8d310fd71" providerId="LiveId" clId="{B9B3F983-13AD-4D0A-9196-2EE4EC3DA2C6}" dt="2025-09-29T23:30:16.635" v="321" actId="20577"/>
        <pc:sldMkLst>
          <pc:docMk/>
          <pc:sldMk cId="236608092" sldId="269"/>
        </pc:sldMkLst>
        <pc:spChg chg="mod">
          <ac:chgData name="昂大 辻本" userId="b8b88be8d310fd71" providerId="LiveId" clId="{B9B3F983-13AD-4D0A-9196-2EE4EC3DA2C6}" dt="2025-09-29T22:47:34.744" v="215" actId="1076"/>
          <ac:spMkLst>
            <pc:docMk/>
            <pc:sldMk cId="236608092" sldId="269"/>
            <ac:spMk id="5" creationId="{37151840-FFD5-B11A-336A-A74A13576F43}"/>
          </ac:spMkLst>
        </pc:spChg>
        <pc:spChg chg="add mod">
          <ac:chgData name="昂大 辻本" userId="b8b88be8d310fd71" providerId="LiveId" clId="{B9B3F983-13AD-4D0A-9196-2EE4EC3DA2C6}" dt="2025-09-29T22:42:06.496" v="127"/>
          <ac:spMkLst>
            <pc:docMk/>
            <pc:sldMk cId="236608092" sldId="269"/>
            <ac:spMk id="7" creationId="{5988C668-ED96-C622-88A2-8848310236E8}"/>
          </ac:spMkLst>
        </pc:spChg>
        <pc:spChg chg="add mod">
          <ac:chgData name="昂大 辻本" userId="b8b88be8d310fd71" providerId="LiveId" clId="{B9B3F983-13AD-4D0A-9196-2EE4EC3DA2C6}" dt="2025-09-29T23:30:16.635" v="321" actId="20577"/>
          <ac:spMkLst>
            <pc:docMk/>
            <pc:sldMk cId="236608092" sldId="269"/>
            <ac:spMk id="8" creationId="{B4E1FDEE-762D-CB44-574A-2DA4732F1B86}"/>
          </ac:spMkLst>
        </pc:spChg>
        <pc:spChg chg="add mod">
          <ac:chgData name="昂大 辻本" userId="b8b88be8d310fd71" providerId="LiveId" clId="{B9B3F983-13AD-4D0A-9196-2EE4EC3DA2C6}" dt="2025-09-29T22:48:28.479" v="248" actId="20577"/>
          <ac:spMkLst>
            <pc:docMk/>
            <pc:sldMk cId="236608092" sldId="269"/>
            <ac:spMk id="9" creationId="{34B20679-14D3-B9E8-5306-ABE7EE3D9089}"/>
          </ac:spMkLst>
        </pc:spChg>
        <pc:graphicFrameChg chg="mod">
          <ac:chgData name="昂大 辻本" userId="b8b88be8d310fd71" providerId="LiveId" clId="{B9B3F983-13AD-4D0A-9196-2EE4EC3DA2C6}" dt="2025-09-29T22:47:51.402" v="222" actId="1076"/>
          <ac:graphicFrameMkLst>
            <pc:docMk/>
            <pc:sldMk cId="236608092" sldId="269"/>
            <ac:graphicFrameMk id="3" creationId="{B0DAAB70-CB96-CB5F-3251-0B97459076ED}"/>
          </ac:graphicFrameMkLst>
        </pc:graphicFrameChg>
        <pc:graphicFrameChg chg="mod">
          <ac:chgData name="昂大 辻本" userId="b8b88be8d310fd71" providerId="LiveId" clId="{B9B3F983-13AD-4D0A-9196-2EE4EC3DA2C6}" dt="2025-09-29T22:47:43.761" v="220" actId="1035"/>
          <ac:graphicFrameMkLst>
            <pc:docMk/>
            <pc:sldMk cId="236608092" sldId="269"/>
            <ac:graphicFrameMk id="4" creationId="{079E1ADC-5373-0A51-045C-5DBB6CC559BE}"/>
          </ac:graphicFrameMkLst>
        </pc:graphicFrameChg>
        <pc:graphicFrameChg chg="mod">
          <ac:chgData name="昂大 辻本" userId="b8b88be8d310fd71" providerId="LiveId" clId="{B9B3F983-13AD-4D0A-9196-2EE4EC3DA2C6}" dt="2025-09-29T22:41:48.102" v="110" actId="1036"/>
          <ac:graphicFrameMkLst>
            <pc:docMk/>
            <pc:sldMk cId="236608092" sldId="269"/>
            <ac:graphicFrameMk id="6" creationId="{F7ED32FD-FE8B-D8F2-9753-C089A7795733}"/>
          </ac:graphicFrameMkLst>
        </pc:graphicFrameChg>
      </pc:sldChg>
      <pc:sldChg chg="modSp mod">
        <pc:chgData name="昂大 辻本" userId="b8b88be8d310fd71" providerId="LiveId" clId="{B9B3F983-13AD-4D0A-9196-2EE4EC3DA2C6}" dt="2025-09-29T23:46:59.294" v="355" actId="20577"/>
        <pc:sldMkLst>
          <pc:docMk/>
          <pc:sldMk cId="1364125233" sldId="270"/>
        </pc:sldMkLst>
        <pc:spChg chg="mod">
          <ac:chgData name="昂大 辻本" userId="b8b88be8d310fd71" providerId="LiveId" clId="{B9B3F983-13AD-4D0A-9196-2EE4EC3DA2C6}" dt="2025-09-29T23:46:59.294" v="355" actId="20577"/>
          <ac:spMkLst>
            <pc:docMk/>
            <pc:sldMk cId="1364125233" sldId="270"/>
            <ac:spMk id="13" creationId="{2661AFFA-6EA3-8E8C-E12F-8B8A4718B721}"/>
          </ac:spMkLst>
        </pc:spChg>
        <pc:graphicFrameChg chg="mod modGraphic">
          <ac:chgData name="昂大 辻本" userId="b8b88be8d310fd71" providerId="LiveId" clId="{B9B3F983-13AD-4D0A-9196-2EE4EC3DA2C6}" dt="2025-09-29T23:40:04.826" v="340"/>
          <ac:graphicFrameMkLst>
            <pc:docMk/>
            <pc:sldMk cId="1364125233" sldId="270"/>
            <ac:graphicFrameMk id="6" creationId="{10056A18-D343-0468-B228-02EF25260C16}"/>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41289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309944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849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378747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13730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319523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97681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53046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51222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369904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7EC40F-D69C-46D6-8C5C-2B862AF4FAC6}" type="datetimeFigureOut">
              <a:rPr kumimoji="1" lang="ja-JP" altLang="en-US" smtClean="0"/>
              <a:t>2025/9/30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76144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5E7EC40F-D69C-46D6-8C5C-2B862AF4FAC6}" type="datetimeFigureOut">
              <a:rPr kumimoji="1" lang="ja-JP" altLang="en-US" smtClean="0"/>
              <a:t>2025/9/30</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6FCC7ABC-3A73-4D51-A60B-E71081308654}" type="slidenum">
              <a:rPr kumimoji="1" lang="ja-JP" altLang="en-US" smtClean="0"/>
              <a:t>‹#›</a:t>
            </a:fld>
            <a:endParaRPr kumimoji="1" lang="ja-JP" altLang="en-US"/>
          </a:p>
        </p:txBody>
      </p:sp>
    </p:spTree>
    <p:extLst>
      <p:ext uri="{BB962C8B-B14F-4D97-AF65-F5344CB8AC3E}">
        <p14:creationId xmlns:p14="http://schemas.microsoft.com/office/powerpoint/2010/main" val="205534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8A6B7C4-E7FF-9232-7991-F16D717B0B03}"/>
              </a:ext>
            </a:extLst>
          </p:cNvPr>
          <p:cNvGraphicFramePr>
            <a:graphicFrameLocks noGrp="1"/>
          </p:cNvGraphicFramePr>
          <p:nvPr>
            <p:extLst>
              <p:ext uri="{D42A27DB-BD31-4B8C-83A1-F6EECF244321}">
                <p14:modId xmlns:p14="http://schemas.microsoft.com/office/powerpoint/2010/main" val="4076815717"/>
              </p:ext>
            </p:extLst>
          </p:nvPr>
        </p:nvGraphicFramePr>
        <p:xfrm>
          <a:off x="207024" y="1121396"/>
          <a:ext cx="11635047" cy="1167969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企業が成功するには、強みの活用</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機会をとらえる</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その両方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設問解釈を重視する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制約条件の確認（時制・数・除外・観点・切り口）</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問われていることを確認</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診断（分析）問題と助言問題に区分</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類推問題か否かを判断</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設問のレベル感を意識（戦略</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人的資源管理）</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解答の方向性を想定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理論展開の型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（切り口）は①～～～、②～～～である。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（根拠）のため、（結論）と考えられる。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（行動）による（影響）により、（結果、効果）を図る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ヒントのなりうるフレーズ</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　」で括られたワード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繰り返されるワード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強調表現（強調語・欄外注記・別表）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顧客ニーズ・クレーム、解決すべき課題、事業拡大のための機会、伸ばすべき強み</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ニュアンス、、、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解答作成手順</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解答の切り口仮決め</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与件文の要素と照らし合わせ洗練</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他の設問で使っていないキーワードなど照らし合わせ</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解答切り口確定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切り口及び行動の要素に応じた影響・効果をメモ</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解答作成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与件文からの意訳の際、意味が変わっていないか注意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36605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文書作成のテク</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くどい表現を削る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文末表現の引き出しを増やす（列挙：体言止め・こと・点　理由：ため　効果：図る・高める・低減する）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論理展開を確認する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解答作成時間の決定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１００字→自信あり：２個要素、自身あいまい：３個要素、自信なし：３個要素とありったけのワード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最後に「、」「。」を書き直す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38239"/>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～と考えられるか→類推して書く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74952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成長要因→①強み②機会③やった（成功した）事業　　　失敗要因→①弱み②脅威③失敗した事業④手を付けなかった事業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91695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留意点を述べよ→概念的で対応策の１歩手前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85445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社長の夢や希望は戦略全体の方向性となる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10841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解答作成注視すべき点</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与件文「～していない」を→「～をする」に変えることで問題解決の解答となる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過去の成功体験や、強みを強化することは有効</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問題なさそうならリスクマネジメントを書く</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当たり前のことを丁寧に書く意識が必要</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具体的なという制約があるときはなるべく具体的に描く</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「～を踏まえて解答せよ」は必ず～の部分は入れる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７　全く書くものが思い浮かばないときは、関連する与件だけでも抜き出しておき、後から考える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78401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奇をてらった発想はしなくてよい。与件文から普通に考えられることを丁寧に書く。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47379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体言止め＋句読点の書き方はあり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40987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すでに与件文に書いてあることは書かなくてよい。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46403"/>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具体的施策を１ワードでも入れると加点の可能性大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13407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事例企業のこれまでを調査・分析する設問は与件文が命。事例企業のこれからを考える設問は類推やアイデアが絡む可能性大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21999"/>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施策は過去問の内容を暗記するだけで十分、その場で事例企業の事情との相性を検証して取捨選択・カスタマイズ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9327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助言は多面的に書く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6217039"/>
                  </a:ext>
                </a:extLst>
              </a:tr>
            </a:tbl>
          </a:graphicData>
        </a:graphic>
      </p:graphicFrame>
      <p:sp>
        <p:nvSpPr>
          <p:cNvPr id="6" name="テキスト ボックス 5">
            <a:extLst>
              <a:ext uri="{FF2B5EF4-FFF2-40B4-BE49-F238E27FC236}">
                <a16:creationId xmlns:a16="http://schemas.microsoft.com/office/drawing/2014/main" id="{7E849171-0C90-39AA-5BCD-97706F79256D}"/>
              </a:ext>
            </a:extLst>
          </p:cNvPr>
          <p:cNvSpPr txBox="1"/>
          <p:nvPr/>
        </p:nvSpPr>
        <p:spPr>
          <a:xfrm>
            <a:off x="207025" y="147945"/>
            <a:ext cx="4314305" cy="307777"/>
          </a:xfrm>
          <a:prstGeom prst="rect">
            <a:avLst/>
          </a:prstGeom>
          <a:noFill/>
        </p:spPr>
        <p:txBody>
          <a:bodyPr wrap="square" rtlCol="0">
            <a:spAutoFit/>
          </a:bodyPr>
          <a:lstStyle/>
          <a:p>
            <a:r>
              <a:rPr kumimoji="1" lang="en-US" altLang="ja-JP" sz="1400" dirty="0"/>
              <a:t>【</a:t>
            </a:r>
            <a:r>
              <a:rPr kumimoji="1" lang="ja-JP" altLang="en-US" sz="1400" dirty="0"/>
              <a:t>共通事項</a:t>
            </a:r>
            <a:r>
              <a:rPr kumimoji="1" lang="en-US" altLang="ja-JP" sz="1400" dirty="0"/>
              <a:t>】</a:t>
            </a:r>
            <a:endParaRPr kumimoji="1" lang="ja-JP" altLang="en-US" sz="1400" dirty="0"/>
          </a:p>
        </p:txBody>
      </p:sp>
      <p:graphicFrame>
        <p:nvGraphicFramePr>
          <p:cNvPr id="7" name="表 6">
            <a:extLst>
              <a:ext uri="{FF2B5EF4-FFF2-40B4-BE49-F238E27FC236}">
                <a16:creationId xmlns:a16="http://schemas.microsoft.com/office/drawing/2014/main" id="{6DFF470D-24A2-48E9-35E3-7592ACD41FF3}"/>
              </a:ext>
            </a:extLst>
          </p:cNvPr>
          <p:cNvGraphicFramePr>
            <a:graphicFrameLocks noGrp="1"/>
          </p:cNvGraphicFramePr>
          <p:nvPr>
            <p:extLst>
              <p:ext uri="{D42A27DB-BD31-4B8C-83A1-F6EECF244321}">
                <p14:modId xmlns:p14="http://schemas.microsoft.com/office/powerpoint/2010/main" val="3498476087"/>
              </p:ext>
            </p:extLst>
          </p:nvPr>
        </p:nvGraphicFramePr>
        <p:xfrm>
          <a:off x="207024" y="13466760"/>
          <a:ext cx="11635047" cy="184989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内部環境と外部環境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短期的と長期的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誰に、何を、どのように＝企業戦略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経営戦略・組織構造・組織活性化・人的資源管理→経営戦略</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組織論</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現場管理　程度に確実に区分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bl>
          </a:graphicData>
        </a:graphic>
      </p:graphicFrame>
      <p:sp>
        <p:nvSpPr>
          <p:cNvPr id="3" name="テキスト ボックス 2">
            <a:extLst>
              <a:ext uri="{FF2B5EF4-FFF2-40B4-BE49-F238E27FC236}">
                <a16:creationId xmlns:a16="http://schemas.microsoft.com/office/drawing/2014/main" id="{E866515A-378A-4710-73F2-9307B26A99E0}"/>
              </a:ext>
            </a:extLst>
          </p:cNvPr>
          <p:cNvSpPr txBox="1"/>
          <p:nvPr/>
        </p:nvSpPr>
        <p:spPr>
          <a:xfrm>
            <a:off x="207024" y="13158983"/>
            <a:ext cx="4314305" cy="307777"/>
          </a:xfrm>
          <a:prstGeom prst="rect">
            <a:avLst/>
          </a:prstGeom>
          <a:noFill/>
        </p:spPr>
        <p:txBody>
          <a:bodyPr wrap="square" rtlCol="0">
            <a:spAutoFit/>
          </a:bodyPr>
          <a:lstStyle/>
          <a:p>
            <a:r>
              <a:rPr kumimoji="1" lang="ja-JP" altLang="en-US" sz="1400" dirty="0"/>
              <a:t>答案大枠</a:t>
            </a:r>
          </a:p>
        </p:txBody>
      </p:sp>
      <p:sp>
        <p:nvSpPr>
          <p:cNvPr id="4" name="テキスト ボックス 3">
            <a:extLst>
              <a:ext uri="{FF2B5EF4-FFF2-40B4-BE49-F238E27FC236}">
                <a16:creationId xmlns:a16="http://schemas.microsoft.com/office/drawing/2014/main" id="{2B305DEE-CDCB-5C9A-4C6A-EC8672C95F35}"/>
              </a:ext>
            </a:extLst>
          </p:cNvPr>
          <p:cNvSpPr txBox="1"/>
          <p:nvPr/>
        </p:nvSpPr>
        <p:spPr>
          <a:xfrm>
            <a:off x="207023" y="763499"/>
            <a:ext cx="4314305" cy="307777"/>
          </a:xfrm>
          <a:prstGeom prst="rect">
            <a:avLst/>
          </a:prstGeom>
          <a:noFill/>
        </p:spPr>
        <p:txBody>
          <a:bodyPr wrap="square" rtlCol="0">
            <a:spAutoFit/>
          </a:bodyPr>
          <a:lstStyle/>
          <a:p>
            <a:r>
              <a:rPr kumimoji="1" lang="ja-JP" altLang="en-US" sz="1400" dirty="0"/>
              <a:t>答案作成方法</a:t>
            </a:r>
          </a:p>
        </p:txBody>
      </p:sp>
    </p:spTree>
    <p:extLst>
      <p:ext uri="{BB962C8B-B14F-4D97-AF65-F5344CB8AC3E}">
        <p14:creationId xmlns:p14="http://schemas.microsoft.com/office/powerpoint/2010/main" val="228407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8826953-26B5-B960-A077-8EDF1346D92E}"/>
              </a:ext>
            </a:extLst>
          </p:cNvPr>
          <p:cNvGraphicFramePr>
            <a:graphicFrameLocks noGrp="1"/>
          </p:cNvGraphicFramePr>
          <p:nvPr>
            <p:extLst>
              <p:ext uri="{D42A27DB-BD31-4B8C-83A1-F6EECF244321}">
                <p14:modId xmlns:p14="http://schemas.microsoft.com/office/powerpoint/2010/main" val="3816770597"/>
              </p:ext>
            </p:extLst>
          </p:nvPr>
        </p:nvGraphicFramePr>
        <p:xfrm>
          <a:off x="60027" y="1342239"/>
          <a:ext cx="5766128" cy="4094878"/>
        </p:xfrm>
        <a:graphic>
          <a:graphicData uri="http://schemas.openxmlformats.org/drawingml/2006/table">
            <a:tbl>
              <a:tblPr firstRow="1" bandRow="1">
                <a:tableStyleId>{5C22544A-7EE6-4342-B048-85BDC9FD1C3A}</a:tableStyleId>
              </a:tblPr>
              <a:tblGrid>
                <a:gridCol w="598479">
                  <a:extLst>
                    <a:ext uri="{9D8B030D-6E8A-4147-A177-3AD203B41FA5}">
                      <a16:colId xmlns:a16="http://schemas.microsoft.com/office/drawing/2014/main" val="1570477462"/>
                    </a:ext>
                  </a:extLst>
                </a:gridCol>
                <a:gridCol w="1282081">
                  <a:extLst>
                    <a:ext uri="{9D8B030D-6E8A-4147-A177-3AD203B41FA5}">
                      <a16:colId xmlns:a16="http://schemas.microsoft.com/office/drawing/2014/main" val="44661468"/>
                    </a:ext>
                  </a:extLst>
                </a:gridCol>
                <a:gridCol w="3885568">
                  <a:extLst>
                    <a:ext uri="{9D8B030D-6E8A-4147-A177-3AD203B41FA5}">
                      <a16:colId xmlns:a16="http://schemas.microsoft.com/office/drawing/2014/main" val="2393413329"/>
                    </a:ext>
                  </a:extLst>
                </a:gridCol>
              </a:tblGrid>
              <a:tr h="386478">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　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Ｉ　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ＤＭ送付（</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DB</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がある場合）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ＢＢＳ／ＳＮＳによる双方向コミュニケーション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オンライン予約・受発注システム導入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アフターサービスの窓口設置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会員登録や会員専用ＨＰの開設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自社オンライン直販サイトの開設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オンラインクーポン発行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ＨＰでキャンペーン情報・企業の強みの掲示</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営業部へＳＦＡの導入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レシピ公開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3" name="表 2">
            <a:extLst>
              <a:ext uri="{FF2B5EF4-FFF2-40B4-BE49-F238E27FC236}">
                <a16:creationId xmlns:a16="http://schemas.microsoft.com/office/drawing/2014/main" id="{2C033D17-3B7F-A6B2-A61E-6CF498580ECE}"/>
              </a:ext>
            </a:extLst>
          </p:cNvPr>
          <p:cNvGraphicFramePr>
            <a:graphicFrameLocks noGrp="1"/>
          </p:cNvGraphicFramePr>
          <p:nvPr>
            <p:extLst>
              <p:ext uri="{D42A27DB-BD31-4B8C-83A1-F6EECF244321}">
                <p14:modId xmlns:p14="http://schemas.microsoft.com/office/powerpoint/2010/main" val="3708895890"/>
              </p:ext>
            </p:extLst>
          </p:nvPr>
        </p:nvGraphicFramePr>
        <p:xfrm>
          <a:off x="6008662" y="1356968"/>
          <a:ext cx="6123311" cy="4074930"/>
        </p:xfrm>
        <a:graphic>
          <a:graphicData uri="http://schemas.openxmlformats.org/drawingml/2006/table">
            <a:tbl>
              <a:tblPr firstRow="1" bandRow="1">
                <a:tableStyleId>{5C22544A-7EE6-4342-B048-85BDC9FD1C3A}</a:tableStyleId>
              </a:tblPr>
              <a:tblGrid>
                <a:gridCol w="638309">
                  <a:extLst>
                    <a:ext uri="{9D8B030D-6E8A-4147-A177-3AD203B41FA5}">
                      <a16:colId xmlns:a16="http://schemas.microsoft.com/office/drawing/2014/main" val="1570477462"/>
                    </a:ext>
                  </a:extLst>
                </a:gridCol>
                <a:gridCol w="1367406">
                  <a:extLst>
                    <a:ext uri="{9D8B030D-6E8A-4147-A177-3AD203B41FA5}">
                      <a16:colId xmlns:a16="http://schemas.microsoft.com/office/drawing/2014/main" val="44661468"/>
                    </a:ext>
                  </a:extLst>
                </a:gridCol>
                <a:gridCol w="4117596">
                  <a:extLst>
                    <a:ext uri="{9D8B030D-6E8A-4147-A177-3AD203B41FA5}">
                      <a16:colId xmlns:a16="http://schemas.microsoft.com/office/drawing/2014/main" val="2393413329"/>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　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非ＩＴ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チラシ、広告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ポスティング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セミナー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体験教室、料理教室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展示会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sp>
        <p:nvSpPr>
          <p:cNvPr id="6" name="テキスト ボックス 5">
            <a:extLst>
              <a:ext uri="{FF2B5EF4-FFF2-40B4-BE49-F238E27FC236}">
                <a16:creationId xmlns:a16="http://schemas.microsoft.com/office/drawing/2014/main" id="{E862D037-9099-F836-99A0-A3E43A2FD82F}"/>
              </a:ext>
            </a:extLst>
          </p:cNvPr>
          <p:cNvSpPr txBox="1"/>
          <p:nvPr/>
        </p:nvSpPr>
        <p:spPr>
          <a:xfrm>
            <a:off x="785938" y="10645653"/>
            <a:ext cx="4314305" cy="369332"/>
          </a:xfrm>
          <a:prstGeom prst="rect">
            <a:avLst/>
          </a:prstGeom>
          <a:noFill/>
        </p:spPr>
        <p:txBody>
          <a:bodyPr wrap="square" rtlCol="0">
            <a:spAutoFit/>
          </a:bodyPr>
          <a:lstStyle/>
          <a:p>
            <a:r>
              <a:rPr kumimoji="1" lang="en-US" altLang="ja-JP" dirty="0"/>
              <a:t>【</a:t>
            </a:r>
            <a:r>
              <a:rPr kumimoji="1" lang="ja-JP" altLang="en-US" dirty="0"/>
              <a:t>補足</a:t>
            </a:r>
            <a:r>
              <a:rPr kumimoji="1" lang="en-US" altLang="ja-JP" dirty="0"/>
              <a:t>】</a:t>
            </a:r>
            <a:endParaRPr kumimoji="1" lang="ja-JP" altLang="en-US" dirty="0"/>
          </a:p>
        </p:txBody>
      </p:sp>
      <p:sp>
        <p:nvSpPr>
          <p:cNvPr id="7" name="テキスト ボックス 6">
            <a:extLst>
              <a:ext uri="{FF2B5EF4-FFF2-40B4-BE49-F238E27FC236}">
                <a16:creationId xmlns:a16="http://schemas.microsoft.com/office/drawing/2014/main" id="{4C91C91B-FD32-49F8-3D9F-77DF35394B1C}"/>
              </a:ext>
            </a:extLst>
          </p:cNvPr>
          <p:cNvSpPr txBox="1"/>
          <p:nvPr/>
        </p:nvSpPr>
        <p:spPr>
          <a:xfrm>
            <a:off x="567579" y="731266"/>
            <a:ext cx="4314305" cy="369332"/>
          </a:xfrm>
          <a:prstGeom prst="rect">
            <a:avLst/>
          </a:prstGeom>
          <a:noFill/>
        </p:spPr>
        <p:txBody>
          <a:bodyPr wrap="square" rtlCol="0">
            <a:spAutoFit/>
          </a:bodyPr>
          <a:lstStyle/>
          <a:p>
            <a:r>
              <a:rPr kumimoji="1" lang="en-US" altLang="ja-JP" dirty="0"/>
              <a:t>【</a:t>
            </a:r>
            <a:r>
              <a:rPr kumimoji="1" lang="ja-JP" altLang="en-US" dirty="0"/>
              <a:t>具体施策一例</a:t>
            </a:r>
            <a:r>
              <a:rPr kumimoji="1" lang="en-US" altLang="ja-JP" dirty="0"/>
              <a:t>】</a:t>
            </a:r>
            <a:endParaRPr kumimoji="1" lang="ja-JP" altLang="en-US" dirty="0"/>
          </a:p>
        </p:txBody>
      </p:sp>
      <p:graphicFrame>
        <p:nvGraphicFramePr>
          <p:cNvPr id="8" name="表 7">
            <a:extLst>
              <a:ext uri="{FF2B5EF4-FFF2-40B4-BE49-F238E27FC236}">
                <a16:creationId xmlns:a16="http://schemas.microsoft.com/office/drawing/2014/main" id="{39B1A58E-B6ED-11C3-6D49-9B0D097087EF}"/>
              </a:ext>
            </a:extLst>
          </p:cNvPr>
          <p:cNvGraphicFramePr>
            <a:graphicFrameLocks noGrp="1"/>
          </p:cNvGraphicFramePr>
          <p:nvPr>
            <p:extLst>
              <p:ext uri="{D42A27DB-BD31-4B8C-83A1-F6EECF244321}">
                <p14:modId xmlns:p14="http://schemas.microsoft.com/office/powerpoint/2010/main" val="1169340241"/>
              </p:ext>
            </p:extLst>
          </p:nvPr>
        </p:nvGraphicFramePr>
        <p:xfrm>
          <a:off x="60027" y="6260395"/>
          <a:ext cx="5766128" cy="4094878"/>
        </p:xfrm>
        <a:graphic>
          <a:graphicData uri="http://schemas.openxmlformats.org/drawingml/2006/table">
            <a:tbl>
              <a:tblPr firstRow="1" bandRow="1">
                <a:tableStyleId>{5C22544A-7EE6-4342-B048-85BDC9FD1C3A}</a:tableStyleId>
              </a:tblPr>
              <a:tblGrid>
                <a:gridCol w="598479">
                  <a:extLst>
                    <a:ext uri="{9D8B030D-6E8A-4147-A177-3AD203B41FA5}">
                      <a16:colId xmlns:a16="http://schemas.microsoft.com/office/drawing/2014/main" val="1570477462"/>
                    </a:ext>
                  </a:extLst>
                </a:gridCol>
                <a:gridCol w="1282081">
                  <a:extLst>
                    <a:ext uri="{9D8B030D-6E8A-4147-A177-3AD203B41FA5}">
                      <a16:colId xmlns:a16="http://schemas.microsoft.com/office/drawing/2014/main" val="44661468"/>
                    </a:ext>
                  </a:extLst>
                </a:gridCol>
                <a:gridCol w="3885568">
                  <a:extLst>
                    <a:ext uri="{9D8B030D-6E8A-4147-A177-3AD203B41FA5}">
                      <a16:colId xmlns:a16="http://schemas.microsoft.com/office/drawing/2014/main" val="2393413329"/>
                    </a:ext>
                  </a:extLst>
                </a:gridCol>
              </a:tblGrid>
              <a:tr h="386478">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　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効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a:solidFill>
                            <a:schemeClr val="tx1"/>
                          </a:solidFill>
                          <a:latin typeface="ＭＳ ゴシック" panose="020B0609070205080204" pitchFamily="49" charset="-128"/>
                          <a:ea typeface="ＭＳ ゴシック" panose="020B0609070205080204" pitchFamily="49" charset="-128"/>
                        </a:rPr>
                        <a:t>SNS</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投稿を促進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顧客満足度向上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既存顧客との関係性強化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需要の創出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客数の増加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客単価増加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顧客生涯価値向上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売上向上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地域の繁栄・活性化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9" name="表 8">
            <a:extLst>
              <a:ext uri="{FF2B5EF4-FFF2-40B4-BE49-F238E27FC236}">
                <a16:creationId xmlns:a16="http://schemas.microsoft.com/office/drawing/2014/main" id="{2F68EFEE-FF1D-5BF6-6673-1EFE76FCD223}"/>
              </a:ext>
            </a:extLst>
          </p:cNvPr>
          <p:cNvGraphicFramePr>
            <a:graphicFrameLocks noGrp="1"/>
          </p:cNvGraphicFramePr>
          <p:nvPr>
            <p:extLst>
              <p:ext uri="{D42A27DB-BD31-4B8C-83A1-F6EECF244321}">
                <p14:modId xmlns:p14="http://schemas.microsoft.com/office/powerpoint/2010/main" val="1900274021"/>
              </p:ext>
            </p:extLst>
          </p:nvPr>
        </p:nvGraphicFramePr>
        <p:xfrm>
          <a:off x="6096000" y="6260395"/>
          <a:ext cx="5766128" cy="4094878"/>
        </p:xfrm>
        <a:graphic>
          <a:graphicData uri="http://schemas.openxmlformats.org/drawingml/2006/table">
            <a:tbl>
              <a:tblPr firstRow="1" bandRow="1">
                <a:tableStyleId>{5C22544A-7EE6-4342-B048-85BDC9FD1C3A}</a:tableStyleId>
              </a:tblPr>
              <a:tblGrid>
                <a:gridCol w="598479">
                  <a:extLst>
                    <a:ext uri="{9D8B030D-6E8A-4147-A177-3AD203B41FA5}">
                      <a16:colId xmlns:a16="http://schemas.microsoft.com/office/drawing/2014/main" val="1570477462"/>
                    </a:ext>
                  </a:extLst>
                </a:gridCol>
                <a:gridCol w="1282081">
                  <a:extLst>
                    <a:ext uri="{9D8B030D-6E8A-4147-A177-3AD203B41FA5}">
                      <a16:colId xmlns:a16="http://schemas.microsoft.com/office/drawing/2014/main" val="44661468"/>
                    </a:ext>
                  </a:extLst>
                </a:gridCol>
                <a:gridCol w="3885568">
                  <a:extLst>
                    <a:ext uri="{9D8B030D-6E8A-4147-A177-3AD203B41FA5}">
                      <a16:colId xmlns:a16="http://schemas.microsoft.com/office/drawing/2014/main" val="2393413329"/>
                    </a:ext>
                  </a:extLst>
                </a:gridCol>
              </a:tblGrid>
              <a:tr h="386478">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　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効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リスク分散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経営安定化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製品開発につなげる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愛顧（ロイヤルティ）向上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固定客化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買上点数の増加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シナジーが期待、高い親和性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認知度向上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新規顧客獲得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高付加価値化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10" name="表 9">
            <a:extLst>
              <a:ext uri="{FF2B5EF4-FFF2-40B4-BE49-F238E27FC236}">
                <a16:creationId xmlns:a16="http://schemas.microsoft.com/office/drawing/2014/main" id="{FF5FCF59-198F-E733-E31E-63C8E97A94EA}"/>
              </a:ext>
            </a:extLst>
          </p:cNvPr>
          <p:cNvGraphicFramePr>
            <a:graphicFrameLocks noGrp="1"/>
          </p:cNvGraphicFramePr>
          <p:nvPr>
            <p:extLst>
              <p:ext uri="{D42A27DB-BD31-4B8C-83A1-F6EECF244321}">
                <p14:modId xmlns:p14="http://schemas.microsoft.com/office/powerpoint/2010/main" val="207364563"/>
              </p:ext>
            </p:extLst>
          </p:nvPr>
        </p:nvGraphicFramePr>
        <p:xfrm>
          <a:off x="60027" y="11092965"/>
          <a:ext cx="11635047" cy="1072796"/>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35426">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ターゲット設定は与件文の候補から、Ｂ社の製品が刺さるか検討する必要あり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強みの絞り込み基準：他社と比べた特記事項、現在の事業に大きく貢献している事項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bl>
          </a:graphicData>
        </a:graphic>
      </p:graphicFrame>
      <p:sp>
        <p:nvSpPr>
          <p:cNvPr id="4" name="テキスト ボックス 3">
            <a:extLst>
              <a:ext uri="{FF2B5EF4-FFF2-40B4-BE49-F238E27FC236}">
                <a16:creationId xmlns:a16="http://schemas.microsoft.com/office/drawing/2014/main" id="{4FAA04EA-E428-6DA2-6C57-19F57F6EB793}"/>
              </a:ext>
            </a:extLst>
          </p:cNvPr>
          <p:cNvSpPr txBox="1"/>
          <p:nvPr/>
        </p:nvSpPr>
        <p:spPr>
          <a:xfrm>
            <a:off x="785938" y="5785349"/>
            <a:ext cx="4314305" cy="369332"/>
          </a:xfrm>
          <a:prstGeom prst="rect">
            <a:avLst/>
          </a:prstGeom>
          <a:noFill/>
        </p:spPr>
        <p:txBody>
          <a:bodyPr wrap="square" rtlCol="0">
            <a:spAutoFit/>
          </a:bodyPr>
          <a:lstStyle/>
          <a:p>
            <a:r>
              <a:rPr kumimoji="1" lang="en-US" altLang="ja-JP" dirty="0"/>
              <a:t>【</a:t>
            </a:r>
            <a:r>
              <a:rPr kumimoji="1" lang="ja-JP" altLang="en-US" dirty="0"/>
              <a:t>慣用表現</a:t>
            </a:r>
            <a:r>
              <a:rPr kumimoji="1" lang="en-US" altLang="ja-JP" dirty="0"/>
              <a:t>】</a:t>
            </a:r>
            <a:endParaRPr kumimoji="1" lang="ja-JP" altLang="en-US" dirty="0"/>
          </a:p>
        </p:txBody>
      </p:sp>
    </p:spTree>
    <p:extLst>
      <p:ext uri="{BB962C8B-B14F-4D97-AF65-F5344CB8AC3E}">
        <p14:creationId xmlns:p14="http://schemas.microsoft.com/office/powerpoint/2010/main" val="257958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9E1ADC-5373-0A51-045C-5DBB6CC559BE}"/>
              </a:ext>
            </a:extLst>
          </p:cNvPr>
          <p:cNvGraphicFramePr>
            <a:graphicFrameLocks noGrp="1"/>
          </p:cNvGraphicFramePr>
          <p:nvPr>
            <p:extLst>
              <p:ext uri="{D42A27DB-BD31-4B8C-83A1-F6EECF244321}">
                <p14:modId xmlns:p14="http://schemas.microsoft.com/office/powerpoint/2010/main" val="1249152632"/>
              </p:ext>
            </p:extLst>
          </p:nvPr>
        </p:nvGraphicFramePr>
        <p:xfrm>
          <a:off x="169025" y="494990"/>
          <a:ext cx="11853948" cy="2962410"/>
        </p:xfrm>
        <a:graphic>
          <a:graphicData uri="http://schemas.openxmlformats.org/drawingml/2006/table">
            <a:tbl>
              <a:tblPr firstRow="1" bandRow="1">
                <a:tableStyleId>{5C22544A-7EE6-4342-B048-85BDC9FD1C3A}</a:tableStyleId>
              </a:tblPr>
              <a:tblGrid>
                <a:gridCol w="606829">
                  <a:extLst>
                    <a:ext uri="{9D8B030D-6E8A-4147-A177-3AD203B41FA5}">
                      <a16:colId xmlns:a16="http://schemas.microsoft.com/office/drawing/2014/main" val="1570477462"/>
                    </a:ext>
                  </a:extLst>
                </a:gridCol>
                <a:gridCol w="3344487">
                  <a:extLst>
                    <a:ext uri="{9D8B030D-6E8A-4147-A177-3AD203B41FA5}">
                      <a16:colId xmlns:a16="http://schemas.microsoft.com/office/drawing/2014/main" val="44661468"/>
                    </a:ext>
                  </a:extLst>
                </a:gridCol>
                <a:gridCol w="7902632">
                  <a:extLst>
                    <a:ext uri="{9D8B030D-6E8A-4147-A177-3AD203B41FA5}">
                      <a16:colId xmlns:a16="http://schemas.microsoft.com/office/drawing/2014/main" val="342394324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暗記項目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a:solidFill>
                            <a:schemeClr val="tx1"/>
                          </a:solidFill>
                          <a:latin typeface="ＭＳ ゴシック" panose="020B0609070205080204" pitchFamily="49" charset="-128"/>
                          <a:ea typeface="ＭＳ ゴシック" panose="020B0609070205080204" pitchFamily="49" charset="-128"/>
                        </a:rPr>
                        <a:t>Material</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（原材料、部品）、</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Machine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（機械設備）、</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Man</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（作業者）、</a:t>
                      </a:r>
                      <a:r>
                        <a:rPr kumimoji="1" lang="en-US" altLang="ja-JP" sz="1000" b="0" dirty="0" err="1">
                          <a:solidFill>
                            <a:schemeClr val="tx1"/>
                          </a:solidFill>
                          <a:latin typeface="ＭＳ ゴシック" panose="020B0609070205080204" pitchFamily="49" charset="-128"/>
                          <a:ea typeface="ＭＳ ゴシック" panose="020B0609070205080204" pitchFamily="49" charset="-128"/>
                        </a:rPr>
                        <a:t>Methhod</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（作業方法）</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ＥＣＲＳ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１排除（なくせないか）２結合（一緒にできないか）３交換（順序の変換はできないか）４簡素化（簡素化・単純化できないか）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ＳＬＰ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工場における機能の適切な配置と流れを計画すること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生産情報システム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a:solidFill>
                            <a:schemeClr val="tx1"/>
                          </a:solidFill>
                          <a:latin typeface="ＭＳ ゴシック" panose="020B0609070205080204" pitchFamily="49" charset="-128"/>
                          <a:ea typeface="ＭＳ ゴシック" panose="020B0609070205080204" pitchFamily="49" charset="-128"/>
                        </a:rPr>
                        <a:t>CAD</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：デザイン設計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CAM</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：工程設計・作業設計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PDM</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：製品情報と開発プロセスを一元管理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自動製造システム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a:solidFill>
                            <a:schemeClr val="tx1"/>
                          </a:solidFill>
                          <a:latin typeface="ＭＳ ゴシック" panose="020B0609070205080204" pitchFamily="49" charset="-128"/>
                          <a:ea typeface="ＭＳ ゴシック" panose="020B0609070205080204" pitchFamily="49" charset="-128"/>
                        </a:rPr>
                        <a:t>NC</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1</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個作業の自動化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MC</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：複数作業の自動化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FMC</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：工程の自動化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FMS</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：工程間の柔軟性保持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FA</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：工場単位の自動化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生産に関する情報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生産統制情報、生産情報、受注情報、顧客情報、在庫情報</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22813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ＰＱＣＤＳＭＥ</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478060"/>
                  </a:ext>
                </a:extLst>
              </a:tr>
            </a:tbl>
          </a:graphicData>
        </a:graphic>
      </p:graphicFrame>
      <p:sp>
        <p:nvSpPr>
          <p:cNvPr id="5" name="テキスト ボックス 4">
            <a:extLst>
              <a:ext uri="{FF2B5EF4-FFF2-40B4-BE49-F238E27FC236}">
                <a16:creationId xmlns:a16="http://schemas.microsoft.com/office/drawing/2014/main" id="{37151840-FFD5-B11A-336A-A74A13576F43}"/>
              </a:ext>
            </a:extLst>
          </p:cNvPr>
          <p:cNvSpPr txBox="1"/>
          <p:nvPr/>
        </p:nvSpPr>
        <p:spPr>
          <a:xfrm>
            <a:off x="0" y="277497"/>
            <a:ext cx="4314305" cy="307777"/>
          </a:xfrm>
          <a:prstGeom prst="rect">
            <a:avLst/>
          </a:prstGeom>
          <a:noFill/>
        </p:spPr>
        <p:txBody>
          <a:bodyPr wrap="square" rtlCol="0">
            <a:spAutoFit/>
          </a:bodyPr>
          <a:lstStyle/>
          <a:p>
            <a:r>
              <a:rPr kumimoji="1" lang="en-US" altLang="ja-JP" sz="1400" dirty="0"/>
              <a:t>【</a:t>
            </a:r>
            <a:r>
              <a:rPr kumimoji="1" lang="ja-JP" altLang="en-US" sz="1400" dirty="0"/>
              <a:t>１次教科書</a:t>
            </a:r>
            <a:r>
              <a:rPr kumimoji="1"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F6BF0F82-471E-92B9-498D-382D07873233}"/>
              </a:ext>
            </a:extLst>
          </p:cNvPr>
          <p:cNvSpPr txBox="1"/>
          <p:nvPr/>
        </p:nvSpPr>
        <p:spPr>
          <a:xfrm>
            <a:off x="482138" y="10908"/>
            <a:ext cx="4314305" cy="369332"/>
          </a:xfrm>
          <a:prstGeom prst="rect">
            <a:avLst/>
          </a:prstGeom>
          <a:noFill/>
        </p:spPr>
        <p:txBody>
          <a:bodyPr wrap="square" rtlCol="0">
            <a:spAutoFit/>
          </a:bodyPr>
          <a:lstStyle/>
          <a:p>
            <a:r>
              <a:rPr kumimoji="1" lang="en-US" altLang="ja-JP" dirty="0"/>
              <a:t>Ⅲ</a:t>
            </a:r>
            <a:r>
              <a:rPr kumimoji="1" lang="ja-JP" altLang="en-US" dirty="0"/>
              <a:t>　運営管理　</a:t>
            </a:r>
          </a:p>
        </p:txBody>
      </p:sp>
      <p:graphicFrame>
        <p:nvGraphicFramePr>
          <p:cNvPr id="3" name="表 2">
            <a:extLst>
              <a:ext uri="{FF2B5EF4-FFF2-40B4-BE49-F238E27FC236}">
                <a16:creationId xmlns:a16="http://schemas.microsoft.com/office/drawing/2014/main" id="{B0DAAB70-CB96-CB5F-3251-0B97459076ED}"/>
              </a:ext>
            </a:extLst>
          </p:cNvPr>
          <p:cNvGraphicFramePr>
            <a:graphicFrameLocks noGrp="1"/>
          </p:cNvGraphicFramePr>
          <p:nvPr>
            <p:extLst>
              <p:ext uri="{D42A27DB-BD31-4B8C-83A1-F6EECF244321}">
                <p14:modId xmlns:p14="http://schemas.microsoft.com/office/powerpoint/2010/main" val="3544192211"/>
              </p:ext>
            </p:extLst>
          </p:nvPr>
        </p:nvGraphicFramePr>
        <p:xfrm>
          <a:off x="169025" y="3718637"/>
          <a:ext cx="11635047" cy="2556156"/>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35426">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課題の書き方：～を強化、～を○○化、～を削減等　問題点ではなく改善しなければならない理想の方向について示す。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解答の切り口はＱＣＤで記述する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「生産統制」「生産計画」は伝家の宝刀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「何が」「何を」を明確にする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レイヤーの上位下位同士では異なる課題にならない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戦略レイヤーでは具体的生産管理施策ではなく顧客ニーズ収集や営業力向上や訴求や事業強化など売上向上を目標とした事項を書く。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576014"/>
                  </a:ext>
                </a:extLst>
              </a:tr>
            </a:tbl>
          </a:graphicData>
        </a:graphic>
      </p:graphicFrame>
      <p:graphicFrame>
        <p:nvGraphicFramePr>
          <p:cNvPr id="6" name="表 5">
            <a:extLst>
              <a:ext uri="{FF2B5EF4-FFF2-40B4-BE49-F238E27FC236}">
                <a16:creationId xmlns:a16="http://schemas.microsoft.com/office/drawing/2014/main" id="{F7ED32FD-FE8B-D8F2-9753-C089A7795733}"/>
              </a:ext>
            </a:extLst>
          </p:cNvPr>
          <p:cNvGraphicFramePr>
            <a:graphicFrameLocks noGrp="1"/>
          </p:cNvGraphicFramePr>
          <p:nvPr>
            <p:extLst>
              <p:ext uri="{D42A27DB-BD31-4B8C-83A1-F6EECF244321}">
                <p14:modId xmlns:p14="http://schemas.microsoft.com/office/powerpoint/2010/main" val="3010352500"/>
              </p:ext>
            </p:extLst>
          </p:nvPr>
        </p:nvGraphicFramePr>
        <p:xfrm>
          <a:off x="169025" y="6590763"/>
          <a:ext cx="11635048" cy="9627516"/>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5646554">
                  <a:extLst>
                    <a:ext uri="{9D8B030D-6E8A-4147-A177-3AD203B41FA5}">
                      <a16:colId xmlns:a16="http://schemas.microsoft.com/office/drawing/2014/main" val="44661468"/>
                    </a:ext>
                  </a:extLst>
                </a:gridCol>
                <a:gridCol w="5159992">
                  <a:extLst>
                    <a:ext uri="{9D8B030D-6E8A-4147-A177-3AD203B41FA5}">
                      <a16:colId xmlns:a16="http://schemas.microsoft.com/office/drawing/2014/main" val="945231360"/>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効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35426">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生産リードタイムの短縮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納期短縮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設備の稼働率向上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生産性向上、効率化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生産計画の立案</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精度向上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生産性向上、納期短縮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生産計画の月次、週次、日次化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生産性向上、コスト削減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顧客情報・受注状況・生産統制情報・生産計画情報・在庫情報・納期情報の共有化（</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IT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生産性向上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工程順序や手順の標準化・マニュアル化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リードタイム短縮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79243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レイアウト変更による移動時間短縮、動線適正化、スペース確保→</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SLP</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リードタイム短縮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53445"/>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ロット適正化（小ロットによる在庫削減・不良品追跡の迅速化、生産アイテム絞り込み、ロット数増加による段取り替えの削除）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コスト削減、在庫費用減少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513763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内段取りの短縮及び外段取り化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段取り時間短縮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94137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在庫の適正化（在庫費用・在庫量）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286269"/>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在庫置き場の固定化、製品名と在庫数の見える化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コスト削減、短納期化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12740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売れ筋・死筋、死蔵在庫の管理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コスト削減、市場に対し柔軟な対応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04668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生産工数の平準化、人員の適正化、標準化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リードタイム短縮、コスト削減、品質向上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18525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技術・作業情報の標準化、マニュアル化、データ化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情報共有へ、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725473"/>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技術継承・</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OJT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・ジョブローテションによる、作業員スキルの向上、多能工化、手待ち解消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コスト削減、多品種少量生産対応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98695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品質・ロス管理によるクレーム、手直し削減、歩留まり向上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コスト削減、不良品率低減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566313"/>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外注管理（作業情報管理、品質管理、納期管理、進捗状況のリアルタイム管理）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専門性の活用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6430809"/>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生産設備、作業員のボトルネックの解消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リードタイム短縮、短納期化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95377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営業と技術の情報連携（需要予測、仕様）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需要予測向上、顧客対応力向上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0442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生産ノウハウの蓄積、</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DB</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化による次案件以降の生産効率化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生産効率向上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62357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S</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による器具置き場の固定化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コスト削減、リードタイム短縮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19606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設計・製造・組み立て・納品の一貫体制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→訴求できる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30617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a:solidFill>
                            <a:schemeClr val="tx1"/>
                          </a:solidFill>
                          <a:latin typeface="ＭＳ ゴシック" panose="020B0609070205080204" pitchFamily="49" charset="-128"/>
                          <a:ea typeface="ＭＳ ゴシック" panose="020B0609070205080204" pitchFamily="49" charset="-128"/>
                        </a:rPr>
                        <a:t>VE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による「受注単価減少」「生産コスト削減」双方の実現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高付加価値化、差別化、コスト削減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0929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材料が個々に異なる場合の、個体管理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202311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見込生産、受注生産の双方で生産する場合、見込生産の生産計画を見直し、平準化を図る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コスト削減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587470"/>
                  </a:ext>
                </a:extLst>
              </a:tr>
            </a:tbl>
          </a:graphicData>
        </a:graphic>
      </p:graphicFrame>
      <p:sp>
        <p:nvSpPr>
          <p:cNvPr id="8" name="テキスト ボックス 7">
            <a:extLst>
              <a:ext uri="{FF2B5EF4-FFF2-40B4-BE49-F238E27FC236}">
                <a16:creationId xmlns:a16="http://schemas.microsoft.com/office/drawing/2014/main" id="{B4E1FDEE-762D-CB44-574A-2DA4732F1B86}"/>
              </a:ext>
            </a:extLst>
          </p:cNvPr>
          <p:cNvSpPr txBox="1"/>
          <p:nvPr/>
        </p:nvSpPr>
        <p:spPr>
          <a:xfrm>
            <a:off x="0" y="3457400"/>
            <a:ext cx="4314305" cy="307777"/>
          </a:xfrm>
          <a:prstGeom prst="rect">
            <a:avLst/>
          </a:prstGeom>
          <a:noFill/>
        </p:spPr>
        <p:txBody>
          <a:bodyPr wrap="square" rtlCol="0">
            <a:spAutoFit/>
          </a:bodyPr>
          <a:lstStyle/>
          <a:p>
            <a:r>
              <a:rPr kumimoji="1" lang="en-US" altLang="ja-JP" sz="1400" dirty="0"/>
              <a:t>【</a:t>
            </a:r>
            <a:r>
              <a:rPr kumimoji="1" lang="ja-JP" altLang="en-US" sz="1400" dirty="0"/>
              <a:t>全般事項</a:t>
            </a:r>
            <a:r>
              <a:rPr kumimoji="1" lang="en-US" altLang="ja-JP" sz="1400" dirty="0"/>
              <a:t>】</a:t>
            </a:r>
            <a:endParaRPr kumimoji="1" lang="ja-JP" altLang="en-US" sz="1400" dirty="0"/>
          </a:p>
        </p:txBody>
      </p:sp>
      <p:sp>
        <p:nvSpPr>
          <p:cNvPr id="9" name="テキスト ボックス 8">
            <a:extLst>
              <a:ext uri="{FF2B5EF4-FFF2-40B4-BE49-F238E27FC236}">
                <a16:creationId xmlns:a16="http://schemas.microsoft.com/office/drawing/2014/main" id="{34B20679-14D3-B9E8-5306-ABE7EE3D9089}"/>
              </a:ext>
            </a:extLst>
          </p:cNvPr>
          <p:cNvSpPr txBox="1"/>
          <p:nvPr/>
        </p:nvSpPr>
        <p:spPr>
          <a:xfrm>
            <a:off x="-1" y="6274793"/>
            <a:ext cx="4314305" cy="307777"/>
          </a:xfrm>
          <a:prstGeom prst="rect">
            <a:avLst/>
          </a:prstGeom>
          <a:noFill/>
        </p:spPr>
        <p:txBody>
          <a:bodyPr wrap="square" rtlCol="0">
            <a:spAutoFit/>
          </a:bodyPr>
          <a:lstStyle/>
          <a:p>
            <a:r>
              <a:rPr kumimoji="1" lang="en-US" altLang="ja-JP" sz="1400" dirty="0"/>
              <a:t>【</a:t>
            </a:r>
            <a:r>
              <a:rPr kumimoji="1" lang="ja-JP" altLang="en-US" sz="1400" dirty="0"/>
              <a:t>フレームワーク</a:t>
            </a:r>
            <a:r>
              <a:rPr kumimoji="1" lang="en-US" altLang="ja-JP" sz="1400" dirty="0"/>
              <a:t>】</a:t>
            </a:r>
            <a:endParaRPr kumimoji="1" lang="ja-JP" altLang="en-US" sz="1400" dirty="0"/>
          </a:p>
        </p:txBody>
      </p:sp>
    </p:spTree>
    <p:extLst>
      <p:ext uri="{BB962C8B-B14F-4D97-AF65-F5344CB8AC3E}">
        <p14:creationId xmlns:p14="http://schemas.microsoft.com/office/powerpoint/2010/main" val="23660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132C47E-8969-4FAB-04D2-B5710D5406AB}"/>
              </a:ext>
            </a:extLst>
          </p:cNvPr>
          <p:cNvGraphicFramePr>
            <a:graphicFrameLocks noGrp="1"/>
          </p:cNvGraphicFramePr>
          <p:nvPr>
            <p:extLst>
              <p:ext uri="{D42A27DB-BD31-4B8C-83A1-F6EECF244321}">
                <p14:modId xmlns:p14="http://schemas.microsoft.com/office/powerpoint/2010/main" val="1854217535"/>
              </p:ext>
            </p:extLst>
          </p:nvPr>
        </p:nvGraphicFramePr>
        <p:xfrm>
          <a:off x="216816" y="263951"/>
          <a:ext cx="11783506" cy="15921880"/>
        </p:xfrm>
        <a:graphic>
          <a:graphicData uri="http://schemas.openxmlformats.org/drawingml/2006/table">
            <a:tbl>
              <a:tblPr/>
              <a:tblGrid>
                <a:gridCol w="1756376">
                  <a:extLst>
                    <a:ext uri="{9D8B030D-6E8A-4147-A177-3AD203B41FA5}">
                      <a16:colId xmlns:a16="http://schemas.microsoft.com/office/drawing/2014/main" val="1895612236"/>
                    </a:ext>
                  </a:extLst>
                </a:gridCol>
                <a:gridCol w="1756376">
                  <a:extLst>
                    <a:ext uri="{9D8B030D-6E8A-4147-A177-3AD203B41FA5}">
                      <a16:colId xmlns:a16="http://schemas.microsoft.com/office/drawing/2014/main" val="3264154133"/>
                    </a:ext>
                  </a:extLst>
                </a:gridCol>
                <a:gridCol w="4135377">
                  <a:extLst>
                    <a:ext uri="{9D8B030D-6E8A-4147-A177-3AD203B41FA5}">
                      <a16:colId xmlns:a16="http://schemas.microsoft.com/office/drawing/2014/main" val="2751531352"/>
                    </a:ext>
                  </a:extLst>
                </a:gridCol>
                <a:gridCol w="4135377">
                  <a:extLst>
                    <a:ext uri="{9D8B030D-6E8A-4147-A177-3AD203B41FA5}">
                      <a16:colId xmlns:a16="http://schemas.microsoft.com/office/drawing/2014/main" val="1281437325"/>
                    </a:ext>
                  </a:extLst>
                </a:gridCol>
              </a:tblGrid>
              <a:tr h="153476">
                <a:tc gridSpan="2">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711" marR="3711" marT="371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en-US" altLang="ja-JP" sz="900" b="1" i="0" u="none" strike="noStrike">
                          <a:solidFill>
                            <a:srgbClr val="000000"/>
                          </a:solidFill>
                          <a:effectLst/>
                          <a:highlight>
                            <a:srgbClr val="F2F2F2"/>
                          </a:highlight>
                          <a:latin typeface="ＭＳ ゴシック" panose="020B0609070205080204" pitchFamily="49" charset="-128"/>
                          <a:ea typeface="ＭＳ ゴシック" panose="020B0609070205080204" pitchFamily="49" charset="-128"/>
                        </a:rPr>
                        <a:t>A:</a:t>
                      </a:r>
                      <a:r>
                        <a:rPr lang="ja-JP" altLang="en-US" sz="900" b="1" i="0" u="none" strike="noStrike">
                          <a:solidFill>
                            <a:srgbClr val="000000"/>
                          </a:solidFill>
                          <a:effectLst/>
                          <a:highlight>
                            <a:srgbClr val="F2F2F2"/>
                          </a:highlight>
                          <a:latin typeface="ＭＳ ゴシック" panose="020B0609070205080204" pitchFamily="49" charset="-128"/>
                          <a:ea typeface="ＭＳ ゴシック" panose="020B0609070205080204" pitchFamily="49" charset="-128"/>
                        </a:rPr>
                        <a:t>与件文のヒント</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1" i="0" u="none" strike="noStrike">
                          <a:solidFill>
                            <a:srgbClr val="000000"/>
                          </a:solidFill>
                          <a:effectLst/>
                          <a:highlight>
                            <a:srgbClr val="F2F2F2"/>
                          </a:highlight>
                          <a:latin typeface="ＭＳ ゴシック" panose="020B0609070205080204" pitchFamily="49" charset="-128"/>
                          <a:ea typeface="ＭＳ ゴシック" panose="020B0609070205080204" pitchFamily="49" charset="-128"/>
                        </a:rPr>
                        <a:t>B</a:t>
                      </a:r>
                      <a:r>
                        <a:rPr lang="ja-JP" altLang="en-US" sz="900" b="1" i="0" u="none" strike="noStrike">
                          <a:solidFill>
                            <a:srgbClr val="000000"/>
                          </a:solidFill>
                          <a:effectLst/>
                          <a:highlight>
                            <a:srgbClr val="F2F2F2"/>
                          </a:highlight>
                          <a:latin typeface="ＭＳ ゴシック" panose="020B0609070205080204" pitchFamily="49" charset="-128"/>
                          <a:ea typeface="ＭＳ ゴシック" panose="020B0609070205080204" pitchFamily="49" charset="-128"/>
                        </a:rPr>
                        <a:t>：解答のキーワード（対策→効果）</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503425"/>
                  </a:ext>
                </a:extLst>
              </a:tr>
              <a:tr h="545692">
                <a:tc rowSpan="8">
                  <a:txBody>
                    <a:bodyPr/>
                    <a:lstStyle/>
                    <a:p>
                      <a:pPr algn="ctr" fontAlgn="ctr"/>
                      <a:r>
                        <a:rPr lang="ja-JP" altLang="en-US" sz="900" b="0" i="0" u="none" strike="noStrike" dirty="0">
                          <a:solidFill>
                            <a:srgbClr val="000000"/>
                          </a:solidFill>
                          <a:effectLst/>
                          <a:highlight>
                            <a:srgbClr val="EBF1DE"/>
                          </a:highlight>
                          <a:latin typeface="ＭＳ ゴシック" panose="020B0609070205080204" pitchFamily="49" charset="-128"/>
                          <a:ea typeface="ＭＳ ゴシック" panose="020B0609070205080204" pitchFamily="49" charset="-128"/>
                        </a:rPr>
                        <a:t>生産計画</a:t>
                      </a:r>
                      <a:br>
                        <a:rPr lang="ja-JP" altLang="en-US" sz="900" b="0" i="0" u="none" strike="noStrike" dirty="0">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en-US" altLang="ja-JP" sz="900" b="0" i="0" u="none" strike="noStrike" dirty="0">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en-US" sz="900" b="1" i="0" u="none" strike="noStrike" dirty="0">
                          <a:solidFill>
                            <a:srgbClr val="FF0000"/>
                          </a:solidFill>
                          <a:effectLst/>
                          <a:highlight>
                            <a:srgbClr val="EBF1DE"/>
                          </a:highlight>
                          <a:latin typeface="ＭＳ ゴシック" panose="020B0609070205080204" pitchFamily="49" charset="-128"/>
                          <a:ea typeface="ＭＳ ゴシック" panose="020B0609070205080204" pitchFamily="49" charset="-128"/>
                        </a:rPr>
                        <a:t>Plan</a:t>
                      </a:r>
                      <a:r>
                        <a:rPr lang="en-US" sz="900" b="0" i="0" u="none" strike="noStrike" dirty="0">
                          <a:solidFill>
                            <a:srgbClr val="000000"/>
                          </a:solidFill>
                          <a:effectLst/>
                          <a:highlight>
                            <a:srgbClr val="EBF1DE"/>
                          </a:highlight>
                          <a:latin typeface="ＭＳ ゴシック" panose="020B0609070205080204" pitchFamily="49" charset="-128"/>
                          <a:ea typeface="ＭＳ ゴシック" panose="020B0609070205080204" pitchFamily="49" charset="-128"/>
                        </a:rPr>
                        <a:t>)</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5">
                  <a:txBody>
                    <a:bodyPr/>
                    <a:lstStyle/>
                    <a:p>
                      <a:pPr algn="ctr" fontAlgn="ctr"/>
                      <a:r>
                        <a:rPr lang="ja-JP" altLang="en-US" sz="900" b="0" i="0" u="none" strike="noStrike" dirty="0">
                          <a:solidFill>
                            <a:srgbClr val="000000"/>
                          </a:solidFill>
                          <a:effectLst/>
                          <a:highlight>
                            <a:srgbClr val="EBF1DE"/>
                          </a:highlight>
                          <a:latin typeface="ＭＳ ゴシック" panose="020B0609070205080204" pitchFamily="49" charset="-128"/>
                          <a:ea typeface="ＭＳ ゴシック" panose="020B0609070205080204" pitchFamily="49" charset="-128"/>
                        </a:rPr>
                        <a:t>生産計画全般</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・在庫が過大</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・需要予測精度向上</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・在庫基準の明確化</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・在庫量を踏まえ受注量に応じた適正なロットサイズで生産</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5043980"/>
                  </a:ext>
                </a:extLst>
              </a:tr>
              <a:tr h="20463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・生産ロットが一回の受注数より大きい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・生産ロットの見直し→在庫の適正化</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1504873"/>
                  </a:ext>
                </a:extLst>
              </a:tr>
              <a:tr h="5456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・生産計画の策定範囲が限定的（全工程の生産計画を立てていない）</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・各現場担当の判断で生産している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・全工程の計画立案（課題を大きく捉える場合は「</a:t>
                      </a:r>
                      <a:r>
                        <a:rPr lang="ja-JP" altLang="en-US" sz="900" b="1" i="0" u="none" strike="noStrike" dirty="0">
                          <a:solidFill>
                            <a:srgbClr val="FF0000"/>
                          </a:solidFill>
                          <a:effectLst/>
                          <a:latin typeface="ＭＳ ゴシック" panose="020B0609070205080204" pitchFamily="49" charset="-128"/>
                          <a:ea typeface="ＭＳ ゴシック" panose="020B0609070205080204" pitchFamily="49" charset="-128"/>
                        </a:rPr>
                        <a:t>全体での生産計画・生産統制を実施（に活用）</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」もあり）</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・〇〇工程を生産計画に反映</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700470"/>
                  </a:ext>
                </a:extLst>
              </a:tr>
              <a:tr h="4092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・生産計画はあるものの形骸化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・人の勘に頼った計画</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・生産計画の精度向上（実績データに基づく等）</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・生産計画の短サイクル化（週次化・日次化）</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6807875"/>
                  </a:ext>
                </a:extLst>
              </a:tr>
              <a:tr h="28577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・計画立案のサイクルが長い（月次など）</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・生産計画の短サイクル化（週次化・日次化）→　生産計画の精度向上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416835"/>
                  </a:ext>
                </a:extLst>
              </a:tr>
              <a:tr h="565871">
                <a:tc vMerge="1">
                  <a:txBody>
                    <a:bodyPr/>
                    <a:lstStyle/>
                    <a:p>
                      <a:endParaRPr kumimoji="1" lang="ja-JP" altLang="en-US"/>
                    </a:p>
                  </a:txBody>
                  <a:tcPr/>
                </a:tc>
                <a:tc>
                  <a:txBody>
                    <a:bodyPr/>
                    <a:lstStyle/>
                    <a:p>
                      <a:pPr algn="ctr" fontAlgn="ct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手順</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計画</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・工程によって負荷が異なる</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・ボトルネックの工程がある</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・工程間の仕掛品が多い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・ボトルネック工程→工程分析・ラインバランシング、</a:t>
                      </a:r>
                      <a:r>
                        <a:rPr lang="ja-JP" altLang="en-US" sz="900" b="1" i="0" u="none" strike="noStrike" dirty="0">
                          <a:solidFill>
                            <a:srgbClr val="FF0000"/>
                          </a:solidFill>
                          <a:effectLst/>
                          <a:latin typeface="ＭＳ ゴシック" panose="020B0609070205080204" pitchFamily="49" charset="-128"/>
                          <a:ea typeface="ＭＳ ゴシック" panose="020B0609070205080204" pitchFamily="49" charset="-128"/>
                        </a:rPr>
                        <a:t>多能工化で繁閑に合わせて柔軟な体制・応援体制</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・ロット生産によるライン整備</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・セル生産方式、かんばん方式</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047809"/>
                  </a:ext>
                </a:extLst>
              </a:tr>
              <a:tr h="204633">
                <a:tc vMerge="1">
                  <a:txBody>
                    <a:bodyPr/>
                    <a:lstStyle/>
                    <a:p>
                      <a:endParaRPr kumimoji="1" lang="ja-JP" altLang="en-US"/>
                    </a:p>
                  </a:txBody>
                  <a:tcPr/>
                </a:tc>
                <a:tc>
                  <a:txBody>
                    <a:bodyPr/>
                    <a:lstStyle/>
                    <a:p>
                      <a:pPr algn="ctr" fontAlgn="ct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工数</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計画</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・工数見積もりが標準化されていない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・標準化し、見積もり精度向上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299289"/>
                  </a:ext>
                </a:extLst>
              </a:tr>
              <a:tr h="204633">
                <a:tc vMerge="1">
                  <a:txBody>
                    <a:bodyPr/>
                    <a:lstStyle/>
                    <a:p>
                      <a:endParaRPr kumimoji="1" lang="ja-JP" altLang="en-US"/>
                    </a:p>
                  </a:txBody>
                  <a:tcPr/>
                </a:tc>
                <a:tc>
                  <a:txBody>
                    <a:bodyPr/>
                    <a:lstStyle/>
                    <a:p>
                      <a:pPr algn="ctr" fontAlgn="ct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日程</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計画</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479983"/>
                  </a:ext>
                </a:extLst>
              </a:tr>
              <a:tr h="204633">
                <a:tc rowSpan="19">
                  <a:txBody>
                    <a:bodyPr/>
                    <a:lstStyle/>
                    <a:p>
                      <a:pPr algn="ctr" fontAlgn="ct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生産活動</a:t>
                      </a: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Do</a:t>
                      </a:r>
                      <a:r>
                        <a:rPr 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br>
                        <a:rPr 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生産統制</a:t>
                      </a: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See</a:t>
                      </a:r>
                      <a:r>
                        <a:rPr 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全般</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・作業指示がなく現場対応</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・生産統制の徹底</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707353"/>
                  </a:ext>
                </a:extLst>
              </a:tr>
              <a:tr h="4092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・各工程がバラバラに管理</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・全体の統制がとれていない、苦慮している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dirty="0">
                          <a:solidFill>
                            <a:srgbClr val="000000"/>
                          </a:solidFill>
                          <a:effectLst/>
                          <a:latin typeface="ＭＳ ゴシック" panose="020B0609070205080204" pitchFamily="49" charset="-128"/>
                          <a:ea typeface="ＭＳ ゴシック" panose="020B0609070205080204" pitchFamily="49" charset="-128"/>
                        </a:rPr>
                        <a:t>PDM</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で</a:t>
                      </a:r>
                      <a:r>
                        <a:rPr lang="ja-JP" altLang="en-US" sz="900" b="1" i="0" u="none" strike="noStrike" dirty="0">
                          <a:solidFill>
                            <a:srgbClr val="FF0000"/>
                          </a:solidFill>
                          <a:effectLst/>
                          <a:latin typeface="ＭＳ ゴシック" panose="020B0609070205080204" pitchFamily="49" charset="-128"/>
                          <a:ea typeface="ＭＳ ゴシック" panose="020B0609070205080204" pitchFamily="49" charset="-128"/>
                        </a:rPr>
                        <a:t>全工程での情報共有を徹底して進捗管理・余力管理を強化</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→生産リードタイムを短縮</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657014"/>
                  </a:ext>
                </a:extLst>
              </a:tr>
              <a:tr h="425824">
                <a:tc vMerge="1">
                  <a:txBody>
                    <a:bodyPr/>
                    <a:lstStyle/>
                    <a:p>
                      <a:endParaRPr kumimoji="1" lang="ja-JP" altLang="en-US"/>
                    </a:p>
                  </a:txBody>
                  <a:tcPr/>
                </a:tc>
                <a:tc rowSpan="6">
                  <a:txBody>
                    <a:bodyPr/>
                    <a:lstStyle/>
                    <a:p>
                      <a:pPr algn="ctr" fontAlgn="ct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作業手配・</a:t>
                      </a: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進捗</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管理</a:t>
                      </a: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右記は遅延</a:t>
                      </a: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非効率の原因</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・作業工程・作業方法にバラつきがある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・工程順序・作業方法の標準化、マニュアル化→生</a:t>
                      </a:r>
                      <a:r>
                        <a:rPr lang="ja-JP" altLang="en-US" sz="900" b="1" i="0" u="none" strike="noStrike">
                          <a:solidFill>
                            <a:srgbClr val="FF0000"/>
                          </a:solidFill>
                          <a:effectLst/>
                          <a:latin typeface="ＭＳ ゴシック" panose="020B0609070205080204" pitchFamily="49" charset="-128"/>
                          <a:ea typeface="ＭＳ ゴシック" panose="020B0609070205080204" pitchFamily="49" charset="-128"/>
                        </a:rPr>
                        <a:t>産リードタイムの短縮</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・作業方法のルール統一、</a:t>
                      </a:r>
                      <a:r>
                        <a:rPr lang="ja-JP" altLang="en-US" sz="900" b="1" i="0" u="none" strike="noStrike">
                          <a:solidFill>
                            <a:srgbClr val="FF0000"/>
                          </a:solidFill>
                          <a:effectLst/>
                          <a:latin typeface="ＭＳ ゴシック" panose="020B0609070205080204" pitchFamily="49" charset="-128"/>
                          <a:ea typeface="ＭＳ ゴシック" panose="020B0609070205080204" pitchFamily="49" charset="-128"/>
                        </a:rPr>
                        <a:t>〇〇基準の明確化</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651681"/>
                  </a:ext>
                </a:extLst>
              </a:tr>
              <a:tr h="56587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・作業の属人化</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・技術力の差が大きい、技術力が属人化</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・若手が育たず、熟練職人に負荷が集中</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・作業方法のマニュアル化、標準化→多能工化、作業能力の均ー化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OJT</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による人材育成，技術承継→</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a:t>
                      </a:r>
                      <a:b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・マイスター制度</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6872130"/>
                  </a:ext>
                </a:extLst>
              </a:tr>
              <a:tr h="20463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・〇〇が散在している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ＭＳ ゴシック" panose="020B0609070205080204" pitchFamily="49" charset="-128"/>
                          <a:ea typeface="ＭＳ ゴシック" panose="020B0609070205080204" pitchFamily="49" charset="-128"/>
                        </a:rPr>
                        <a:t>・5S</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2768839"/>
                  </a:ext>
                </a:extLst>
              </a:tr>
              <a:tr h="4092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・待ち時問が長い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・作業順の見直し</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・作業者の休憩中に機械が稼働するようにする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4938373"/>
                  </a:ext>
                </a:extLst>
              </a:tr>
              <a:tr h="5456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・段取り時間が長い</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・段取り時問にばらつきがある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・段取り作業方法のマニュアル化、標準化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・（作業場が乱雑な場合は）</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5S</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で作業場の改善</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・内段取りの外段取り化、シングル段取り→稼働率向上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052261"/>
                  </a:ext>
                </a:extLst>
              </a:tr>
              <a:tr h="20463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・移動時間が長い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dirty="0">
                          <a:solidFill>
                            <a:srgbClr val="000000"/>
                          </a:solidFill>
                          <a:effectLst/>
                          <a:latin typeface="ＭＳ ゴシック" panose="020B0609070205080204" pitchFamily="49" charset="-128"/>
                          <a:ea typeface="ＭＳ ゴシック" panose="020B0609070205080204" pitchFamily="49" charset="-128"/>
                        </a:rPr>
                        <a:t>SLP</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でレイアウト最適化→作業効率向上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197462"/>
                  </a:ext>
                </a:extLst>
              </a:tr>
              <a:tr h="425824">
                <a:tc vMerge="1">
                  <a:txBody>
                    <a:bodyPr/>
                    <a:lstStyle/>
                    <a:p>
                      <a:endParaRPr kumimoji="1" lang="ja-JP" altLang="en-US"/>
                    </a:p>
                  </a:txBody>
                  <a:tcPr/>
                </a:tc>
                <a:tc>
                  <a:txBody>
                    <a:bodyPr/>
                    <a:lstStyle/>
                    <a:p>
                      <a:pPr algn="ctr" fontAlgn="ct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余力</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管理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・残業が増えている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・応援体制の強化、外注の活用</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・（特定の部署であれば）担当業務の見直しや多能工化で負荷平準化</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340332"/>
                  </a:ext>
                </a:extLst>
              </a:tr>
              <a:tr h="425824">
                <a:tc vMerge="1">
                  <a:txBody>
                    <a:bodyPr/>
                    <a:lstStyle/>
                    <a:p>
                      <a:endParaRPr kumimoji="1" lang="ja-JP" altLang="en-US"/>
                    </a:p>
                  </a:txBody>
                  <a:tcPr/>
                </a:tc>
                <a:tc rowSpan="5">
                  <a:txBody>
                    <a:bodyPr/>
                    <a:lstStyle/>
                    <a:p>
                      <a:pPr algn="ctr" fontAlgn="ctr"/>
                      <a:r>
                        <a:rPr lang="ja-JP" altLang="en-US" sz="900" b="1" i="0" u="none" strike="noStrike">
                          <a:solidFill>
                            <a:srgbClr val="FF0000"/>
                          </a:solidFill>
                          <a:effectLst/>
                          <a:highlight>
                            <a:srgbClr val="EBF1DE"/>
                          </a:highlight>
                          <a:latin typeface="ＭＳ ゴシック" panose="020B0609070205080204" pitchFamily="49" charset="-128"/>
                          <a:ea typeface="ＭＳ ゴシック" panose="020B0609070205080204" pitchFamily="49" charset="-128"/>
                        </a:rPr>
                        <a:t>現品</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管理</a:t>
                      </a:r>
                      <a:b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b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材料</a:t>
                      </a: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部品・外注</a:t>
                      </a:r>
                      <a:r>
                        <a:rPr lang="en-US" altLang="ja-JP"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a:t>
                      </a:r>
                      <a:endPar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endParaRP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・原材料費が高い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・原料調達、生産計画・出荷の一元管理→費用削減、生産性改善</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・仕入れ先の見直し→</a:t>
                      </a:r>
                      <a:r>
                        <a:rPr lang="en-US" altLang="ja-JP"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972363"/>
                  </a:ext>
                </a:extLst>
              </a:tr>
              <a:tr h="5456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・外注の納期遅れ</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・外注管理をしていない</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（納期直前に確認している等）</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・外注指導、外注管理の強化</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・定期的な外注先の監査、レベルチェック</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・カムアップシステムによる進捗管理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150555"/>
                  </a:ext>
                </a:extLst>
              </a:tr>
              <a:tr h="4092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・担当者の経験に依存した発注</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・発注基準の明確化</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・計画的発注</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190558"/>
                  </a:ext>
                </a:extLst>
              </a:tr>
              <a:tr h="4092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・材料の不足が発生する場合がある または 在庫量が多い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900" b="1" i="0" u="none" strike="noStrike" dirty="0">
                          <a:solidFill>
                            <a:srgbClr val="FF0000"/>
                          </a:solidFill>
                          <a:effectLst/>
                          <a:latin typeface="ＭＳ ゴシック" panose="020B0609070205080204" pitchFamily="49" charset="-128"/>
                          <a:ea typeface="ＭＳ ゴシック" panose="020B0609070205080204" pitchFamily="49" charset="-128"/>
                        </a:rPr>
                        <a:t>材料調達の時期や発注量を見直して</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現品管理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7507013"/>
                  </a:ext>
                </a:extLst>
              </a:tr>
              <a:tr h="42582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・材料の稲類が多く、管理が煩雑・割高</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・規格化（規格の見直し）、標準化（資材が限定され設計に制約が生じる、保守的になり技術革新やニーズに対応できないといったデメリットあり）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5254811"/>
                  </a:ext>
                </a:extLst>
              </a:tr>
              <a:tr h="204633">
                <a:tc vMerge="1">
                  <a:txBody>
                    <a:bodyPr/>
                    <a:lstStyle/>
                    <a:p>
                      <a:endParaRPr kumimoji="1" lang="ja-JP" altLang="en-US"/>
                    </a:p>
                  </a:txBody>
                  <a:tcPr/>
                </a:tc>
                <a:tc rowSpan="4">
                  <a:txBody>
                    <a:bodyPr/>
                    <a:lstStyle/>
                    <a:p>
                      <a:pPr algn="ctr" fontAlgn="ct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品質管理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・勘違いによるミス</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・ポカヨケ</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837097"/>
                  </a:ext>
                </a:extLst>
              </a:tr>
              <a:tr h="42582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・品質が一定でない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・作業内容の標準化、マニュアル化→品質の均一化（品質向上）</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OJT</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や研修の実施で技術力向上、品質意識向上→</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3668722"/>
                  </a:ext>
                </a:extLst>
              </a:tr>
              <a:tr h="20463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・鮮度劣化（食品工場）</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・同上＋衛生管理ルール策定→品質向上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713746"/>
                  </a:ext>
                </a:extLst>
              </a:tr>
              <a:tr h="20463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・製造不良の発生</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・小集団活動、</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QC</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サークルで製品不良改善→歩留まり向上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848171"/>
                  </a:ext>
                </a:extLst>
              </a:tr>
              <a:tr h="71622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highlight>
                            <a:srgbClr val="EBF1DE"/>
                          </a:highlight>
                          <a:latin typeface="ＭＳ ゴシック" panose="020B0609070205080204" pitchFamily="49" charset="-128"/>
                          <a:ea typeface="ＭＳ ゴシック" panose="020B0609070205080204" pitchFamily="49" charset="-128"/>
                        </a:rPr>
                        <a:t>設備管理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・設備の不調、故障が多い</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・設備の稼働率が低下している</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・予防保全、改良保全</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dirty="0">
                          <a:solidFill>
                            <a:srgbClr val="000000"/>
                          </a:solidFill>
                          <a:effectLst/>
                          <a:latin typeface="ＭＳ ゴシック" panose="020B0609070205080204" pitchFamily="49" charset="-128"/>
                          <a:ea typeface="ＭＳ ゴシック" panose="020B0609070205080204" pitchFamily="49" charset="-128"/>
                        </a:rPr>
                        <a:t>Total Productive Maintenance   </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全員参加の生産保全</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・設備改良（〇〇の自動化など）</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・人がネックになっている場合は「待ち時間が長い」を参照</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0645852"/>
                  </a:ext>
                </a:extLst>
              </a:tr>
              <a:tr h="852641">
                <a:tc rowSpan="4" gridSpan="2">
                  <a:txBody>
                    <a:bodyPr/>
                    <a:lstStyle/>
                    <a:p>
                      <a:pPr algn="ctr" fontAlgn="ctr"/>
                      <a:r>
                        <a:rPr lang="ja-JP" altLang="en-US" sz="900" b="0" i="0" u="none" strike="noStrike" dirty="0">
                          <a:solidFill>
                            <a:srgbClr val="000000"/>
                          </a:solidFill>
                          <a:effectLst/>
                          <a:highlight>
                            <a:srgbClr val="DCE6F1"/>
                          </a:highlight>
                          <a:latin typeface="ＭＳ ゴシック" panose="020B0609070205080204" pitchFamily="49" charset="-128"/>
                          <a:ea typeface="ＭＳ ゴシック" panose="020B0609070205080204" pitchFamily="49" charset="-128"/>
                        </a:rPr>
                        <a:t>営業活動</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4"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・営業力不足</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・営業部門の新設</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・（マンパワー不足であれば）営業人材の採用</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・営業研修、提案研修</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・提案マニュアルの作成</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・カタログ・サンプルの混入</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613861"/>
                  </a:ext>
                </a:extLst>
              </a:tr>
              <a:tr h="545692">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・技術的な営業が求められている</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ja-JP" altLang="en-US" sz="900" b="1" i="0" u="none" strike="noStrike">
                          <a:solidFill>
                            <a:srgbClr val="FF0000"/>
                          </a:solidFill>
                          <a:effectLst/>
                          <a:latin typeface="ＭＳ ゴシック" panose="020B0609070205080204" pitchFamily="49" charset="-128"/>
                          <a:ea typeface="ＭＳ ゴシック" panose="020B0609070205080204" pitchFamily="49" charset="-128"/>
                        </a:rPr>
                        <a:t>（技術知識不足で）見積もりに時間を要している、見積もり精度が低い</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・営業部門の技術研修</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・技術者の</a:t>
                      </a:r>
                      <a:r>
                        <a:rPr lang="ja-JP" altLang="en-US" sz="900" b="1" i="0" u="none" strike="noStrike" dirty="0">
                          <a:solidFill>
                            <a:srgbClr val="FF0000"/>
                          </a:solidFill>
                          <a:effectLst/>
                          <a:latin typeface="ＭＳ ゴシック" panose="020B0609070205080204" pitchFamily="49" charset="-128"/>
                          <a:ea typeface="ＭＳ ゴシック" panose="020B0609070205080204" pitchFamily="49" charset="-128"/>
                        </a:rPr>
                        <a:t>同行営業</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033758"/>
                  </a:ext>
                </a:extLst>
              </a:tr>
              <a:tr h="716220">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・販路開拓が必要</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・展示会への出展（生産財の場合）</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・代理店や直接取引先の開拓                                           </a:t>
                      </a:r>
                      <a:r>
                        <a:rPr lang="ja-JP" altLang="en-US" sz="900" b="0" i="0" u="none" strike="noStrike" baseline="30000">
                          <a:solidFill>
                            <a:srgbClr val="000000"/>
                          </a:solidFill>
                          <a:effectLst/>
                          <a:latin typeface="ＭＳ ゴシック" panose="020B0609070205080204" pitchFamily="49" charset="-128"/>
                          <a:ea typeface="ＭＳ ゴシック" panose="020B0609070205080204" pitchFamily="49" charset="-128"/>
                        </a:rPr>
                        <a:t>ヽ</a:t>
                      </a:r>
                      <a:br>
                        <a:rPr lang="ja-JP" altLang="en-US" sz="900" b="0" i="0" u="none" strike="noStrike" baseline="3000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OEM</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先の開拓</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・地元企業や〇〇組合との協力</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84176"/>
                  </a:ext>
                </a:extLst>
              </a:tr>
              <a:tr h="545692">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・需要予測が不十分</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・需要予測の精度向上（実績データの活用等）</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・情報収集体制の強化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・販売計画の立案</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519122"/>
                  </a:ext>
                </a:extLst>
              </a:tr>
              <a:tr h="1023169">
                <a:tc gridSpan="2">
                  <a:txBody>
                    <a:bodyPr/>
                    <a:lstStyle/>
                    <a:p>
                      <a:pPr algn="l" fontAlgn="ctr"/>
                      <a:r>
                        <a:rPr lang="ja-JP" altLang="en-US" sz="900" b="0" i="0" u="none" strike="noStrike" dirty="0">
                          <a:solidFill>
                            <a:srgbClr val="000000"/>
                          </a:solidFill>
                          <a:effectLst/>
                          <a:highlight>
                            <a:srgbClr val="F2F2F2"/>
                          </a:highlight>
                          <a:latin typeface="ＭＳ ゴシック" panose="020B0609070205080204" pitchFamily="49" charset="-128"/>
                          <a:ea typeface="ＭＳ ゴシック" panose="020B0609070205080204" pitchFamily="49" charset="-128"/>
                        </a:rPr>
                        <a:t>情報システム</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・情報共有がされていない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D</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：データベース化、共通データベース</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R</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：リアルタイムでの情報共有</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I</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：一元管理</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N</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：ネットワーク（〇〇部門と〇〇部門間でのネットワーク整備）</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900" b="0" i="0" u="none" strike="noStrike">
                          <a:solidFill>
                            <a:srgbClr val="000000"/>
                          </a:solidFill>
                          <a:effectLst/>
                          <a:latin typeface="ＭＳ ゴシック" panose="020B0609070205080204" pitchFamily="49" charset="-128"/>
                          <a:ea typeface="ＭＳ ゴシック" panose="020B0609070205080204" pitchFamily="49" charset="-128"/>
                        </a:rPr>
                        <a:t>K</a:t>
                      </a: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：共有化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・定例会議の実施</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624333"/>
                  </a:ext>
                </a:extLst>
              </a:tr>
              <a:tr h="204633">
                <a:tc rowSpan="5" gridSpan="2">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経営戟略全般</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・一社との取引に依存</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・他取引先への販路拡大→経営リスクの分散</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258730"/>
                  </a:ext>
                </a:extLst>
              </a:tr>
              <a:tr h="285777">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・収益性が低い</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・原材料費の改善、労務費改善、生産性向上、稼働率向上→費用削減</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5406054"/>
                  </a:ext>
                </a:extLst>
              </a:tr>
              <a:tr h="565871">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・事業拡大</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・営業力の強化、開発力の強化、技術力向上、マーケティング力強化</a:t>
                      </a:r>
                      <a:b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→受注／売上の拡大、差別化／高付加価値化、顧客満足度向上</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744810"/>
                  </a:ext>
                </a:extLst>
              </a:tr>
              <a:tr h="285777">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・受託生産</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・一定規模の売上確保（＋）、ノウハウ獲得（＋）、稼働率向上（＋）、取引先への依存度上昇（ー）</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6374451"/>
                  </a:ext>
                </a:extLst>
              </a:tr>
              <a:tr h="409268">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・工業団地</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・技術交流会を実施→技術力向上、共同開発</a:t>
                      </a:r>
                      <a:b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・仕入れ・流通の共同化→費用削減</a:t>
                      </a:r>
                    </a:p>
                  </a:txBody>
                  <a:tcPr marL="3711" marR="3711" marT="3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9381439"/>
                  </a:ext>
                </a:extLst>
              </a:tr>
            </a:tbl>
          </a:graphicData>
        </a:graphic>
      </p:graphicFrame>
      <p:sp>
        <p:nvSpPr>
          <p:cNvPr id="2" name="テキスト ボックス 1">
            <a:extLst>
              <a:ext uri="{FF2B5EF4-FFF2-40B4-BE49-F238E27FC236}">
                <a16:creationId xmlns:a16="http://schemas.microsoft.com/office/drawing/2014/main" id="{BE9B2555-05CC-72E8-AD70-301D8BEF1284}"/>
              </a:ext>
            </a:extLst>
          </p:cNvPr>
          <p:cNvSpPr txBox="1"/>
          <p:nvPr/>
        </p:nvSpPr>
        <p:spPr>
          <a:xfrm>
            <a:off x="216816" y="110062"/>
            <a:ext cx="4314305" cy="307777"/>
          </a:xfrm>
          <a:prstGeom prst="rect">
            <a:avLst/>
          </a:prstGeom>
          <a:noFill/>
        </p:spPr>
        <p:txBody>
          <a:bodyPr wrap="square" rtlCol="0">
            <a:spAutoFit/>
          </a:bodyPr>
          <a:lstStyle/>
          <a:p>
            <a:r>
              <a:rPr kumimoji="1" lang="en-US" altLang="ja-JP" sz="1400" dirty="0"/>
              <a:t>【</a:t>
            </a:r>
            <a:r>
              <a:rPr kumimoji="1" lang="ja-JP" altLang="en-US" sz="1400" dirty="0"/>
              <a:t>参考資料</a:t>
            </a:r>
            <a:r>
              <a:rPr kumimoji="1" lang="en-US" altLang="ja-JP" sz="1400" dirty="0"/>
              <a:t>】</a:t>
            </a:r>
            <a:endParaRPr kumimoji="1" lang="ja-JP" altLang="en-US" sz="1400" dirty="0"/>
          </a:p>
        </p:txBody>
      </p:sp>
    </p:spTree>
    <p:extLst>
      <p:ext uri="{BB962C8B-B14F-4D97-AF65-F5344CB8AC3E}">
        <p14:creationId xmlns:p14="http://schemas.microsoft.com/office/powerpoint/2010/main" val="174338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310A564-6317-E943-D899-2D75DC04CFF6}"/>
              </a:ext>
            </a:extLst>
          </p:cNvPr>
          <p:cNvSpPr txBox="1"/>
          <p:nvPr/>
        </p:nvSpPr>
        <p:spPr>
          <a:xfrm>
            <a:off x="482138" y="10908"/>
            <a:ext cx="4314305" cy="369332"/>
          </a:xfrm>
          <a:prstGeom prst="rect">
            <a:avLst/>
          </a:prstGeom>
          <a:noFill/>
        </p:spPr>
        <p:txBody>
          <a:bodyPr wrap="square" rtlCol="0">
            <a:spAutoFit/>
          </a:bodyPr>
          <a:lstStyle/>
          <a:p>
            <a:r>
              <a:rPr kumimoji="1" lang="en-US" altLang="ja-JP" dirty="0"/>
              <a:t>Ⅳ</a:t>
            </a:r>
            <a:r>
              <a:rPr kumimoji="1" lang="ja-JP" altLang="en-US" dirty="0"/>
              <a:t>　財務・会計</a:t>
            </a:r>
          </a:p>
        </p:txBody>
      </p:sp>
      <p:graphicFrame>
        <p:nvGraphicFramePr>
          <p:cNvPr id="6" name="表 5">
            <a:extLst>
              <a:ext uri="{FF2B5EF4-FFF2-40B4-BE49-F238E27FC236}">
                <a16:creationId xmlns:a16="http://schemas.microsoft.com/office/drawing/2014/main" id="{10056A18-D343-0468-B228-02EF25260C16}"/>
              </a:ext>
            </a:extLst>
          </p:cNvPr>
          <p:cNvGraphicFramePr>
            <a:graphicFrameLocks noGrp="1"/>
          </p:cNvGraphicFramePr>
          <p:nvPr>
            <p:extLst>
              <p:ext uri="{D42A27DB-BD31-4B8C-83A1-F6EECF244321}">
                <p14:modId xmlns:p14="http://schemas.microsoft.com/office/powerpoint/2010/main" val="1556844290"/>
              </p:ext>
            </p:extLst>
          </p:nvPr>
        </p:nvGraphicFramePr>
        <p:xfrm>
          <a:off x="160637" y="1466623"/>
          <a:ext cx="11635049" cy="4781196"/>
        </p:xfrm>
        <a:graphic>
          <a:graphicData uri="http://schemas.openxmlformats.org/drawingml/2006/table">
            <a:tbl>
              <a:tblPr firstRow="1" bandRow="1">
                <a:tableStyleId>{5C22544A-7EE6-4342-B048-85BDC9FD1C3A}</a:tableStyleId>
              </a:tblPr>
              <a:tblGrid>
                <a:gridCol w="720207">
                  <a:extLst>
                    <a:ext uri="{9D8B030D-6E8A-4147-A177-3AD203B41FA5}">
                      <a16:colId xmlns:a16="http://schemas.microsoft.com/office/drawing/2014/main" val="1570477462"/>
                    </a:ext>
                  </a:extLst>
                </a:gridCol>
                <a:gridCol w="763398">
                  <a:extLst>
                    <a:ext uri="{9D8B030D-6E8A-4147-A177-3AD203B41FA5}">
                      <a16:colId xmlns:a16="http://schemas.microsoft.com/office/drawing/2014/main" val="1578435453"/>
                    </a:ext>
                  </a:extLst>
                </a:gridCol>
                <a:gridCol w="2332140">
                  <a:extLst>
                    <a:ext uri="{9D8B030D-6E8A-4147-A177-3AD203B41FA5}">
                      <a16:colId xmlns:a16="http://schemas.microsoft.com/office/drawing/2014/main" val="44661468"/>
                    </a:ext>
                  </a:extLst>
                </a:gridCol>
                <a:gridCol w="3909652">
                  <a:extLst>
                    <a:ext uri="{9D8B030D-6E8A-4147-A177-3AD203B41FA5}">
                      <a16:colId xmlns:a16="http://schemas.microsoft.com/office/drawing/2014/main" val="3794478123"/>
                    </a:ext>
                  </a:extLst>
                </a:gridCol>
                <a:gridCol w="3909652">
                  <a:extLst>
                    <a:ext uri="{9D8B030D-6E8A-4147-A177-3AD203B41FA5}">
                      <a16:colId xmlns:a16="http://schemas.microsoft.com/office/drawing/2014/main" val="492771154"/>
                    </a:ext>
                  </a:extLst>
                </a:gridCol>
              </a:tblGrid>
              <a:tr h="366530">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指　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計算式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焦点となる問題点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35426">
                <a:tc rowSpan="3" gridSpan="2">
                  <a:txBody>
                    <a:bodyPr/>
                    <a:lstStyle/>
                    <a:p>
                      <a:pPr algn="ctr"/>
                      <a:r>
                        <a:rPr lang="ja-JP" altLang="en-US" sz="1000" dirty="0">
                          <a:latin typeface="ＭＳ ゴシック" panose="020B0609070205080204" pitchFamily="49" charset="-128"/>
                          <a:ea typeface="ＭＳ ゴシック" panose="020B0609070205080204" pitchFamily="49" charset="-128"/>
                        </a:rPr>
                        <a:t>収益性</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売上高総利益率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（売上総利益／売上高）</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収益性が低い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売上高経常利益率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（営業利益／売上高）</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販管費の負担大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売上高経常利益率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（経常利益／売上高）</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金利の負担大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rowSpan="3" gridSpan="2">
                  <a:txBody>
                    <a:bodyPr/>
                    <a:lstStyle/>
                    <a:p>
                      <a:pPr algn="ctr"/>
                      <a:r>
                        <a:rPr lang="ja-JP" altLang="en-US" sz="1000" dirty="0">
                          <a:latin typeface="ＭＳ ゴシック" panose="020B0609070205080204" pitchFamily="49" charset="-128"/>
                          <a:ea typeface="ＭＳ ゴシック" panose="020B0609070205080204" pitchFamily="49" charset="-128"/>
                        </a:rPr>
                        <a:t>効率性</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有形固定資産回転率</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売上高／有形固定資産 </a:t>
                      </a:r>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回</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設備の老朽化、遊休資産、過大投資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棚卸資産回転率</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売上高／棚卸資産 </a:t>
                      </a:r>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回</a:t>
                      </a:r>
                      <a:r>
                        <a:rPr lang="en-US" altLang="ja-JP" sz="1000" dirty="0">
                          <a:latin typeface="ＭＳ ゴシック" panose="020B0609070205080204" pitchFamily="49" charset="-128"/>
                          <a:ea typeface="ＭＳ ゴシック" panose="020B0609070205080204" pitchFamily="49" charset="-128"/>
                        </a:rPr>
                        <a:t>]</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過剰在庫、製品ラインが多すぎ</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売上債権回転率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売上高／売上債権 </a:t>
                      </a:r>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回</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取引先の依存、売上債権の回収効率悪い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060384"/>
                  </a:ext>
                </a:extLst>
              </a:tr>
              <a:tr h="370840">
                <a:tc rowSpan="6">
                  <a:txBody>
                    <a:bodyPr/>
                    <a:lstStyle/>
                    <a:p>
                      <a:pPr algn="ctr"/>
                      <a:r>
                        <a:rPr lang="ja-JP" altLang="en-US" sz="1000" dirty="0">
                          <a:latin typeface="ＭＳ ゴシック" panose="020B0609070205080204" pitchFamily="49" charset="-128"/>
                          <a:ea typeface="ＭＳ ゴシック" panose="020B0609070205080204" pitchFamily="49" charset="-128"/>
                        </a:rPr>
                        <a:t>安全性</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ja-JP" altLang="en-US" sz="1000" dirty="0">
                          <a:latin typeface="ＭＳ ゴシック" panose="020B0609070205080204" pitchFamily="49" charset="-128"/>
                          <a:ea typeface="ＭＳ ゴシック" panose="020B0609070205080204" pitchFamily="49" charset="-128"/>
                        </a:rPr>
                        <a:t>短期</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流動比率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（流動資産／流動負債）</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流動資産が少ない</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4992696"/>
                  </a:ext>
                </a:extLst>
              </a:tr>
              <a:tr h="37084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当座比率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（当座資産／流動負債）</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現金・売上債権が少ない</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189205"/>
                  </a:ext>
                </a:extLst>
              </a:tr>
              <a:tr h="37084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ja-JP" altLang="en-US" sz="1000" dirty="0">
                          <a:latin typeface="ＭＳ ゴシック" panose="020B0609070205080204" pitchFamily="49" charset="-128"/>
                          <a:ea typeface="ＭＳ ゴシック" panose="020B0609070205080204" pitchFamily="49" charset="-128"/>
                        </a:rPr>
                        <a:t>長期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固定比率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（固定資産／自己資本）</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短期借入金で固定資産購入</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690395"/>
                  </a:ext>
                </a:extLst>
              </a:tr>
              <a:tr h="37084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固定長期適合率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（固定資産／固定負債＋ 自己資本）</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短期借入金で固定資産購入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796531"/>
                  </a:ext>
                </a:extLst>
              </a:tr>
              <a:tr h="37084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ja-JP" altLang="en-US" sz="1000" dirty="0">
                          <a:latin typeface="ＭＳ ゴシック" panose="020B0609070205080204" pitchFamily="49" charset="-128"/>
                          <a:ea typeface="ＭＳ ゴシック" panose="020B0609070205080204" pitchFamily="49" charset="-128"/>
                        </a:rPr>
                        <a:t>資本構造</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負債比率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（負債／自己資本）</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負債（特に借入金）が過大</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08912"/>
                  </a:ext>
                </a:extLst>
              </a:tr>
              <a:tr h="37084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自己資本比率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（自己資本／総資産）</a:t>
                      </a:r>
                      <a:r>
                        <a:rPr lang="en-US" altLang="ja-JP" sz="1000" dirty="0">
                          <a:latin typeface="ＭＳ ゴシック" panose="020B0609070205080204" pitchFamily="49" charset="-128"/>
                          <a:ea typeface="ＭＳ ゴシック" panose="020B0609070205080204" pitchFamily="49" charset="-128"/>
                        </a:rPr>
                        <a:t>×100 [</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 </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latin typeface="ＭＳ ゴシック" panose="020B0609070205080204" pitchFamily="49" charset="-128"/>
                          <a:ea typeface="ＭＳ ゴシック" panose="020B0609070205080204" pitchFamily="49" charset="-128"/>
                        </a:rPr>
                        <a:t>内部留保が過小、累積赤字</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3085142"/>
                  </a:ext>
                </a:extLst>
              </a:tr>
            </a:tbl>
          </a:graphicData>
        </a:graphic>
      </p:graphicFrame>
      <p:sp>
        <p:nvSpPr>
          <p:cNvPr id="7" name="テキスト ボックス 6">
            <a:extLst>
              <a:ext uri="{FF2B5EF4-FFF2-40B4-BE49-F238E27FC236}">
                <a16:creationId xmlns:a16="http://schemas.microsoft.com/office/drawing/2014/main" id="{8A149E02-F0DF-E66A-DEBA-437388DCC845}"/>
              </a:ext>
            </a:extLst>
          </p:cNvPr>
          <p:cNvSpPr txBox="1"/>
          <p:nvPr/>
        </p:nvSpPr>
        <p:spPr>
          <a:xfrm>
            <a:off x="482138" y="1031153"/>
            <a:ext cx="4314305" cy="369332"/>
          </a:xfrm>
          <a:prstGeom prst="rect">
            <a:avLst/>
          </a:prstGeom>
          <a:noFill/>
        </p:spPr>
        <p:txBody>
          <a:bodyPr wrap="square" rtlCol="0">
            <a:spAutoFit/>
          </a:bodyPr>
          <a:lstStyle/>
          <a:p>
            <a:r>
              <a:rPr kumimoji="1" lang="ja-JP" altLang="en-US" dirty="0"/>
              <a:t>経営分析</a:t>
            </a:r>
          </a:p>
        </p:txBody>
      </p:sp>
      <p:sp>
        <p:nvSpPr>
          <p:cNvPr id="9" name="テキスト ボックス 8">
            <a:extLst>
              <a:ext uri="{FF2B5EF4-FFF2-40B4-BE49-F238E27FC236}">
                <a16:creationId xmlns:a16="http://schemas.microsoft.com/office/drawing/2014/main" id="{A6155EC0-1E64-89F6-77AE-6D8913A0BD52}"/>
              </a:ext>
            </a:extLst>
          </p:cNvPr>
          <p:cNvSpPr txBox="1"/>
          <p:nvPr/>
        </p:nvSpPr>
        <p:spPr>
          <a:xfrm>
            <a:off x="302777" y="380240"/>
            <a:ext cx="11821489" cy="584775"/>
          </a:xfrm>
          <a:prstGeom prst="rect">
            <a:avLst/>
          </a:prstGeom>
          <a:noFill/>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・タイムマネジメントが最重要（経営分析は</a:t>
            </a:r>
            <a:r>
              <a:rPr lang="en-US" altLang="ja-JP" sz="1600" dirty="0">
                <a:latin typeface="ＭＳ ゴシック" panose="020B0609070205080204" pitchFamily="49" charset="-128"/>
                <a:ea typeface="ＭＳ ゴシック" panose="020B0609070205080204" pitchFamily="49" charset="-128"/>
              </a:rPr>
              <a:t>20</a:t>
            </a:r>
            <a:r>
              <a:rPr lang="ja-JP" altLang="en-US" sz="1600" dirty="0">
                <a:latin typeface="ＭＳ ゴシック" panose="020B0609070205080204" pitchFamily="49" charset="-128"/>
                <a:ea typeface="ＭＳ ゴシック" panose="020B0609070205080204" pitchFamily="49" charset="-128"/>
              </a:rPr>
              <a:t>分までに完了、難問挑戦より検算によるミス撲滅で着実に得点）</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・電卓は画面の数字を見ながら操作、回答の順番は「経営分析（</a:t>
            </a:r>
            <a:r>
              <a:rPr lang="en-US" altLang="ja-JP" sz="1600" dirty="0">
                <a:latin typeface="ＭＳ ゴシック" panose="020B0609070205080204" pitchFamily="49" charset="-128"/>
                <a:ea typeface="ＭＳ ゴシック" panose="020B0609070205080204" pitchFamily="49" charset="-128"/>
              </a:rPr>
              <a:t>15</a:t>
            </a:r>
            <a:r>
              <a:rPr lang="ja-JP" altLang="en-US" sz="1600" dirty="0">
                <a:latin typeface="ＭＳ ゴシック" panose="020B0609070205080204" pitchFamily="49" charset="-128"/>
                <a:ea typeface="ＭＳ ゴシック" panose="020B0609070205080204" pitchFamily="49" charset="-128"/>
              </a:rPr>
              <a:t>分）→論述問題（</a:t>
            </a:r>
            <a:r>
              <a:rPr lang="en-US" altLang="ja-JP" sz="1600" dirty="0">
                <a:latin typeface="ＭＳ ゴシック" panose="020B0609070205080204" pitchFamily="49" charset="-128"/>
                <a:ea typeface="ＭＳ ゴシック" panose="020B0609070205080204" pitchFamily="49" charset="-128"/>
              </a:rPr>
              <a:t>15</a:t>
            </a:r>
            <a:r>
              <a:rPr lang="ja-JP" altLang="en-US" sz="1600" dirty="0">
                <a:latin typeface="ＭＳ ゴシック" panose="020B0609070205080204" pitchFamily="49" charset="-128"/>
                <a:ea typeface="ＭＳ ゴシック" panose="020B0609070205080204" pitchFamily="49" charset="-128"/>
              </a:rPr>
              <a:t>分）→</a:t>
            </a:r>
            <a:r>
              <a:rPr lang="en-US" altLang="ja-JP" sz="1600" dirty="0">
                <a:latin typeface="ＭＳ ゴシック" panose="020B0609070205080204" pitchFamily="49" charset="-128"/>
                <a:ea typeface="ＭＳ ゴシック" panose="020B0609070205080204" pitchFamily="49" charset="-128"/>
              </a:rPr>
              <a:t>NPV</a:t>
            </a:r>
            <a:r>
              <a:rPr lang="ja-JP" altLang="en-US" sz="1600" dirty="0">
                <a:latin typeface="ＭＳ ゴシック" panose="020B0609070205080204" pitchFamily="49" charset="-128"/>
                <a:ea typeface="ＭＳ ゴシック" panose="020B0609070205080204" pitchFamily="49" charset="-128"/>
              </a:rPr>
              <a:t>以外（</a:t>
            </a:r>
            <a:r>
              <a:rPr lang="en-US" altLang="ja-JP" sz="1600" dirty="0">
                <a:latin typeface="ＭＳ ゴシック" panose="020B0609070205080204" pitchFamily="49" charset="-128"/>
                <a:ea typeface="ＭＳ ゴシック" panose="020B0609070205080204" pitchFamily="49" charset="-128"/>
              </a:rPr>
              <a:t>25</a:t>
            </a:r>
            <a:r>
              <a:rPr lang="ja-JP" altLang="en-US" sz="1600" dirty="0">
                <a:latin typeface="ＭＳ ゴシック" panose="020B0609070205080204" pitchFamily="49" charset="-128"/>
                <a:ea typeface="ＭＳ ゴシック" panose="020B0609070205080204" pitchFamily="49" charset="-128"/>
              </a:rPr>
              <a:t>分）</a:t>
            </a:r>
            <a:r>
              <a:rPr lang="en-US" altLang="ja-JP" sz="1600" dirty="0">
                <a:latin typeface="ＭＳ ゴシック" panose="020B0609070205080204" pitchFamily="49" charset="-128"/>
                <a:ea typeface="ＭＳ ゴシック" panose="020B0609070205080204" pitchFamily="49" charset="-128"/>
              </a:rPr>
              <a:t>NPV</a:t>
            </a:r>
            <a:r>
              <a:rPr lang="ja-JP" altLang="en-US" sz="1600" dirty="0">
                <a:latin typeface="ＭＳ ゴシック" panose="020B0609070205080204" pitchFamily="49" charset="-128"/>
                <a:ea typeface="ＭＳ ゴシック" panose="020B0609070205080204" pitchFamily="49" charset="-128"/>
              </a:rPr>
              <a:t>（残り）」</a:t>
            </a:r>
            <a:endParaRPr lang="ja-JP" altLang="en-US" sz="1100"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2661AFFA-6EA3-8E8C-E12F-8B8A4718B721}"/>
              </a:ext>
            </a:extLst>
          </p:cNvPr>
          <p:cNvSpPr txBox="1"/>
          <p:nvPr/>
        </p:nvSpPr>
        <p:spPr>
          <a:xfrm>
            <a:off x="42799" y="8725757"/>
            <a:ext cx="12149202" cy="7263527"/>
          </a:xfrm>
          <a:prstGeom prst="rect">
            <a:avLst/>
          </a:prstGeom>
          <a:no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CVP</a:t>
            </a:r>
            <a:r>
              <a:rPr lang="ja-JP" altLang="en-US" sz="1400" dirty="0">
                <a:latin typeface="ＭＳ ゴシック" panose="020B0609070205080204" pitchFamily="49" charset="-128"/>
                <a:ea typeface="ＭＳ ゴシック" panose="020B0609070205080204" pitchFamily="49" charset="-128"/>
              </a:rPr>
              <a:t>分析 ・</a:t>
            </a:r>
            <a:r>
              <a:rPr lang="en-US" altLang="ja-JP" sz="1400" dirty="0">
                <a:latin typeface="ＭＳ ゴシック" panose="020B0609070205080204" pitchFamily="49" charset="-128"/>
                <a:ea typeface="ＭＳ ゴシック" panose="020B0609070205080204" pitchFamily="49" charset="-128"/>
              </a:rPr>
              <a:t>S</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αS</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FC</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p ※S</a:t>
            </a:r>
            <a:r>
              <a:rPr lang="ja-JP" altLang="en-US" sz="1400" dirty="0">
                <a:latin typeface="ＭＳ ゴシック" panose="020B0609070205080204" pitchFamily="49" charset="-128"/>
                <a:ea typeface="ＭＳ ゴシック" panose="020B0609070205080204" pitchFamily="49" charset="-128"/>
              </a:rPr>
              <a:t>：売上高、</a:t>
            </a:r>
            <a:r>
              <a:rPr lang="en-US" altLang="ja-JP" sz="1400" dirty="0">
                <a:latin typeface="ＭＳ ゴシック" panose="020B0609070205080204" pitchFamily="49" charset="-128"/>
                <a:ea typeface="ＭＳ ゴシック" panose="020B0609070205080204" pitchFamily="49" charset="-128"/>
              </a:rPr>
              <a:t>α</a:t>
            </a:r>
            <a:r>
              <a:rPr lang="ja-JP" altLang="en-US" sz="1400" dirty="0">
                <a:latin typeface="ＭＳ ゴシック" panose="020B0609070205080204" pitchFamily="49" charset="-128"/>
                <a:ea typeface="ＭＳ ゴシック" panose="020B0609070205080204" pitchFamily="49" charset="-128"/>
              </a:rPr>
              <a:t>：変動費率、</a:t>
            </a:r>
            <a:r>
              <a:rPr lang="en-US" altLang="ja-JP" sz="1400" dirty="0">
                <a:latin typeface="ＭＳ ゴシック" panose="020B0609070205080204" pitchFamily="49" charset="-128"/>
                <a:ea typeface="ＭＳ ゴシック" panose="020B0609070205080204" pitchFamily="49" charset="-128"/>
              </a:rPr>
              <a:t>FC</a:t>
            </a:r>
            <a:r>
              <a:rPr lang="ja-JP" altLang="en-US" sz="1400" dirty="0">
                <a:latin typeface="ＭＳ ゴシック" panose="020B0609070205080204" pitchFamily="49" charset="-128"/>
                <a:ea typeface="ＭＳ ゴシック" panose="020B0609070205080204" pitchFamily="49" charset="-128"/>
              </a:rPr>
              <a:t>：固定費、</a:t>
            </a:r>
            <a:r>
              <a:rPr lang="en-US" altLang="ja-JP" sz="1400" dirty="0">
                <a:latin typeface="ＭＳ ゴシック" panose="020B0609070205080204" pitchFamily="49" charset="-128"/>
                <a:ea typeface="ＭＳ ゴシック" panose="020B0609070205080204" pitchFamily="49" charset="-128"/>
              </a:rPr>
              <a:t>p</a:t>
            </a:r>
            <a:r>
              <a:rPr lang="ja-JP" altLang="en-US" sz="1400" dirty="0">
                <a:latin typeface="ＭＳ ゴシック" panose="020B0609070205080204" pitchFamily="49" charset="-128"/>
                <a:ea typeface="ＭＳ ゴシック" panose="020B0609070205080204" pitchFamily="49" charset="-128"/>
              </a:rPr>
              <a:t>：利益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・損益分岐点比率＝（損益分岐点売上高／実際の売上高）</a:t>
            </a:r>
            <a:r>
              <a:rPr lang="en-US" altLang="ja-JP" sz="1400" dirty="0">
                <a:latin typeface="ＭＳ ゴシック" panose="020B0609070205080204" pitchFamily="49" charset="-128"/>
                <a:ea typeface="ＭＳ ゴシック" panose="020B0609070205080204" pitchFamily="49" charset="-128"/>
              </a:rPr>
              <a:t>×100 [</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100</a:t>
            </a:r>
            <a:r>
              <a:rPr lang="ja-JP" altLang="en-US" sz="1400" dirty="0">
                <a:latin typeface="ＭＳ ゴシック" panose="020B0609070205080204" pitchFamily="49" charset="-128"/>
                <a:ea typeface="ＭＳ ゴシック" panose="020B0609070205080204" pitchFamily="49" charset="-128"/>
              </a:rPr>
              <a:t>－安全余裕率 ・営業レバレッジ＝限界利益／営業利益＝</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FC</a:t>
            </a:r>
            <a:r>
              <a:rPr lang="ja-JP" altLang="en-US" sz="1400" dirty="0">
                <a:latin typeface="ＭＳ ゴシック" panose="020B0609070205080204" pitchFamily="49" charset="-128"/>
                <a:ea typeface="ＭＳ ゴシック" panose="020B0609070205080204" pitchFamily="49" charset="-128"/>
              </a:rPr>
              <a:t>／営業利益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・固定費負担が大きい＝営業レバレッジが大きい＝損益分岐点が高い（売上増加時に利益が出やすいが、売り上げ低下に弱い）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・減価償却費は販管費に影響することを忘れない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■意思決定会計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・指標</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正味現在価値（</a:t>
            </a:r>
            <a:r>
              <a:rPr lang="en-US" altLang="ja-JP" sz="1400" dirty="0">
                <a:latin typeface="ＭＳ ゴシック" panose="020B0609070205080204" pitchFamily="49" charset="-128"/>
                <a:ea typeface="ＭＳ ゴシック" panose="020B0609070205080204" pitchFamily="49" charset="-128"/>
              </a:rPr>
              <a:t>NPV</a:t>
            </a:r>
            <a:r>
              <a:rPr lang="ja-JP" altLang="en-US" sz="1400" dirty="0">
                <a:latin typeface="ＭＳ ゴシック" panose="020B0609070205080204" pitchFamily="49" charset="-128"/>
                <a:ea typeface="ＭＳ ゴシック" panose="020B0609070205080204" pitchFamily="49" charset="-128"/>
              </a:rPr>
              <a:t>）、内部収益率（</a:t>
            </a:r>
            <a:r>
              <a:rPr lang="en-US" altLang="ja-JP" sz="1400" dirty="0">
                <a:latin typeface="ＭＳ ゴシック" panose="020B0609070205080204" pitchFamily="49" charset="-128"/>
                <a:ea typeface="ＭＳ ゴシック" panose="020B0609070205080204" pitchFamily="49" charset="-128"/>
              </a:rPr>
              <a:t>IRR</a:t>
            </a:r>
            <a:r>
              <a:rPr lang="ja-JP" altLang="en-US" sz="1400" dirty="0">
                <a:latin typeface="ＭＳ ゴシック" panose="020B0609070205080204" pitchFamily="49" charset="-128"/>
                <a:ea typeface="ＭＳ ゴシック" panose="020B0609070205080204" pitchFamily="49" charset="-128"/>
              </a:rPr>
              <a:t>）、収益性指数（</a:t>
            </a:r>
            <a:r>
              <a:rPr lang="en-US" altLang="ja-JP" sz="1400" dirty="0">
                <a:latin typeface="ＭＳ ゴシック" panose="020B0609070205080204" pitchFamily="49" charset="-128"/>
                <a:ea typeface="ＭＳ ゴシック" panose="020B0609070205080204" pitchFamily="49" charset="-128"/>
              </a:rPr>
              <a:t>PI</a:t>
            </a:r>
            <a:r>
              <a:rPr lang="ja-JP" altLang="en-US" sz="1400" dirty="0">
                <a:latin typeface="ＭＳ ゴシック" panose="020B0609070205080204" pitchFamily="49" charset="-128"/>
                <a:ea typeface="ＭＳ ゴシック" panose="020B0609070205080204" pitchFamily="49" charset="-128"/>
              </a:rPr>
              <a:t>）、回収期間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・キャッシュフローの算出 会計（アカウンティング）：</a:t>
            </a:r>
            <a:r>
              <a:rPr lang="en-US" altLang="ja-JP" sz="1400" dirty="0">
                <a:latin typeface="ＭＳ ゴシック" panose="020B0609070205080204" pitchFamily="49" charset="-128"/>
                <a:ea typeface="ＭＳ ゴシック" panose="020B0609070205080204" pitchFamily="49" charset="-128"/>
              </a:rPr>
              <a:t>FCF</a:t>
            </a:r>
            <a:r>
              <a:rPr lang="ja-JP" altLang="en-US" sz="1400" dirty="0">
                <a:latin typeface="ＭＳ ゴシック" panose="020B0609070205080204" pitchFamily="49" charset="-128"/>
                <a:ea typeface="ＭＳ ゴシック" panose="020B0609070205080204" pitchFamily="49" charset="-128"/>
              </a:rPr>
              <a:t>＝営業</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＋投資</a:t>
            </a:r>
            <a:r>
              <a:rPr lang="en-US" altLang="ja-JP" sz="1400" dirty="0">
                <a:latin typeface="ＭＳ ゴシック" panose="020B0609070205080204" pitchFamily="49" charset="-128"/>
                <a:ea typeface="ＭＳ ゴシック" panose="020B0609070205080204" pitchFamily="49" charset="-128"/>
              </a:rPr>
              <a:t>CF </a:t>
            </a:r>
            <a:r>
              <a:rPr lang="ja-JP" altLang="en-US" sz="1400" dirty="0">
                <a:latin typeface="ＭＳ ゴシック" panose="020B0609070205080204" pitchFamily="49" charset="-128"/>
                <a:ea typeface="ＭＳ ゴシック" panose="020B0609070205080204" pitchFamily="49" charset="-128"/>
              </a:rPr>
              <a:t>ファイナンス：</a:t>
            </a:r>
            <a:r>
              <a:rPr lang="en-US" altLang="ja-JP" sz="1400" dirty="0">
                <a:latin typeface="ＭＳ ゴシック" panose="020B0609070205080204" pitchFamily="49" charset="-128"/>
                <a:ea typeface="ＭＳ ゴシック" panose="020B0609070205080204" pitchFamily="49" charset="-128"/>
              </a:rPr>
              <a:t>FCF</a:t>
            </a:r>
            <a:r>
              <a:rPr lang="ja-JP" altLang="en-US" sz="1400" dirty="0">
                <a:latin typeface="ＭＳ ゴシック" panose="020B0609070205080204" pitchFamily="49" charset="-128"/>
                <a:ea typeface="ＭＳ ゴシック" panose="020B0609070205080204" pitchFamily="49" charset="-128"/>
              </a:rPr>
              <a:t>＝営業利益</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1-t</a:t>
            </a:r>
            <a:r>
              <a:rPr lang="ja-JP" altLang="en-US" sz="1400" dirty="0">
                <a:latin typeface="ＭＳ ゴシック" panose="020B0609070205080204" pitchFamily="49" charset="-128"/>
                <a:ea typeface="ＭＳ ゴシック" panose="020B0609070205080204" pitchFamily="49" charset="-128"/>
              </a:rPr>
              <a:t>）＋減価償却費－運転資本増加額－投資額 </a:t>
            </a:r>
            <a:r>
              <a:rPr lang="en-US" altLang="ja-JP" sz="1400" dirty="0">
                <a:latin typeface="ＭＳ ゴシック" panose="020B0609070205080204" pitchFamily="49" charset="-128"/>
                <a:ea typeface="ＭＳ ゴシック" panose="020B0609070205080204" pitchFamily="49" charset="-128"/>
              </a:rPr>
              <a:t>※t</a:t>
            </a:r>
            <a:r>
              <a:rPr lang="ja-JP" altLang="en-US" sz="1400" dirty="0">
                <a:latin typeface="ＭＳ ゴシック" panose="020B0609070205080204" pitchFamily="49" charset="-128"/>
                <a:ea typeface="ＭＳ ゴシック" panose="020B0609070205080204" pitchFamily="49" charset="-128"/>
              </a:rPr>
              <a:t>：税率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営業</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計算時の注意点：現金支出費用の場合は、その中に減価償却費は含まれていない 営業利益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・営業</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が所与の場合は、減価償却費は既に含まれている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・永続価値＝</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r</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が毎年一定）、</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r-g</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が定率成長） </a:t>
            </a:r>
            <a:r>
              <a:rPr lang="en-US" altLang="ja-JP" sz="1400" dirty="0">
                <a:latin typeface="ＭＳ ゴシック" panose="020B0609070205080204" pitchFamily="49" charset="-128"/>
                <a:ea typeface="ＭＳ ゴシック" panose="020B0609070205080204" pitchFamily="49" charset="-128"/>
              </a:rPr>
              <a:t>※r</a:t>
            </a:r>
            <a:r>
              <a:rPr lang="ja-JP" altLang="en-US" sz="1400" dirty="0">
                <a:latin typeface="ＭＳ ゴシック" panose="020B0609070205080204" pitchFamily="49" charset="-128"/>
                <a:ea typeface="ＭＳ ゴシック" panose="020B0609070205080204" pitchFamily="49" charset="-128"/>
              </a:rPr>
              <a:t>：割引率 </a:t>
            </a:r>
            <a:r>
              <a:rPr lang="en-US" altLang="ja-JP" sz="1400" dirty="0">
                <a:latin typeface="ＭＳ ゴシック" panose="020B0609070205080204" pitchFamily="49" charset="-128"/>
                <a:ea typeface="ＭＳ ゴシック" panose="020B0609070205080204" pitchFamily="49" charset="-128"/>
              </a:rPr>
              <a:t>※g</a:t>
            </a:r>
            <a:r>
              <a:rPr lang="ja-JP" altLang="en-US" sz="1400" dirty="0">
                <a:latin typeface="ＭＳ ゴシック" panose="020B0609070205080204" pitchFamily="49" charset="-128"/>
                <a:ea typeface="ＭＳ ゴシック" panose="020B0609070205080204" pitchFamily="49" charset="-128"/>
              </a:rPr>
              <a:t>：成長率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・取替投資：旧設備は機会費用として計上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・増分</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＝増分営業</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＋投資</a:t>
            </a:r>
            <a:r>
              <a:rPr lang="en-US" altLang="ja-JP" sz="1400" dirty="0">
                <a:latin typeface="ＭＳ ゴシック" panose="020B0609070205080204" pitchFamily="49" charset="-128"/>
                <a:ea typeface="ＭＳ ゴシック" panose="020B0609070205080204" pitchFamily="49" charset="-128"/>
              </a:rPr>
              <a:t>CF</a:t>
            </a:r>
          </a:p>
          <a:p>
            <a:r>
              <a:rPr lang="ja-JP" altLang="en-US" sz="1400" dirty="0">
                <a:latin typeface="ＭＳ ゴシック" panose="020B0609070205080204" pitchFamily="49" charset="-128"/>
                <a:ea typeface="ＭＳ ゴシック" panose="020B0609070205080204" pitchFamily="49" charset="-128"/>
              </a:rPr>
              <a:t>・差額</a:t>
            </a:r>
            <a:r>
              <a:rPr lang="en-US" altLang="ja-JP" sz="1400" dirty="0">
                <a:latin typeface="ＭＳ ゴシック" panose="020B0609070205080204" pitchFamily="49" charset="-128"/>
                <a:ea typeface="ＭＳ ゴシック" panose="020B0609070205080204" pitchFamily="49" charset="-128"/>
              </a:rPr>
              <a:t>CF</a:t>
            </a:r>
            <a:r>
              <a:rPr lang="ja-JP" altLang="en-US" sz="1400" dirty="0">
                <a:latin typeface="ＭＳ ゴシック" panose="020B0609070205080204" pitchFamily="49" charset="-128"/>
                <a:ea typeface="ＭＳ ゴシック" panose="020B0609070205080204" pitchFamily="49" charset="-128"/>
              </a:rPr>
              <a:t>の時はすべて差額にする意識を忘れない</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・年金原価係数：</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年目</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１～４年目＝２～５年目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・全社レベルでの赤字の場合税金計算は発生しない。事業部のみの赤字で全社的に黒字の場合税金計算は発生</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■セールスミックス（貢献利益）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・時間あたり限界利益（</a:t>
            </a:r>
            <a:r>
              <a:rPr lang="en-US" altLang="ja-JP" sz="1400" dirty="0">
                <a:latin typeface="ＭＳ ゴシック" panose="020B0609070205080204" pitchFamily="49" charset="-128"/>
                <a:ea typeface="ＭＳ ゴシック" panose="020B0609070205080204" pitchFamily="49" charset="-128"/>
              </a:rPr>
              <a:t>MC</a:t>
            </a:r>
            <a:r>
              <a:rPr lang="ja-JP" altLang="en-US" sz="1400" dirty="0">
                <a:latin typeface="ＭＳ ゴシック" panose="020B0609070205080204" pitchFamily="49" charset="-128"/>
                <a:ea typeface="ＭＳ ゴシック" panose="020B0609070205080204" pitchFamily="49" charset="-128"/>
              </a:rPr>
              <a:t>）の大きい順に生産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操業の制約となる指標が「時間」の時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・ただし、貢献利益が負の場合は生産しない ・貢献利益がプラスの時は共通固定費の一部を回収、廃止すると全体の営業利益が減少するので廃止しない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・個別管理費＝管理可能固定費＋管理不能固定費</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■企業価値（</a:t>
            </a:r>
            <a:r>
              <a:rPr lang="en-US" altLang="ja-JP" sz="1400" dirty="0">
                <a:latin typeface="ＭＳ ゴシック" panose="020B0609070205080204" pitchFamily="49" charset="-128"/>
                <a:ea typeface="ＭＳ ゴシック" panose="020B0609070205080204" pitchFamily="49" charset="-128"/>
              </a:rPr>
              <a:t>DCF</a:t>
            </a:r>
            <a:r>
              <a:rPr lang="ja-JP" altLang="en-US" sz="1400" dirty="0">
                <a:latin typeface="ＭＳ ゴシック" panose="020B0609070205080204" pitchFamily="49" charset="-128"/>
                <a:ea typeface="ＭＳ ゴシック" panose="020B0609070205080204" pitchFamily="49" charset="-128"/>
              </a:rPr>
              <a:t>法）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・企業価値＝</a:t>
            </a:r>
            <a:r>
              <a:rPr lang="en-US" altLang="ja-JP" sz="1400" dirty="0">
                <a:latin typeface="ＭＳ ゴシック" panose="020B0609070205080204" pitchFamily="49" charset="-128"/>
                <a:ea typeface="ＭＳ ゴシック" panose="020B0609070205080204" pitchFamily="49" charset="-128"/>
              </a:rPr>
              <a:t>FCF</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WACC</a:t>
            </a:r>
            <a:r>
              <a:rPr lang="ja-JP" altLang="en-US" sz="1400" dirty="0">
                <a:latin typeface="ＭＳ ゴシック" panose="020B0609070205080204" pitchFamily="49" charset="-128"/>
                <a:ea typeface="ＭＳ ゴシック" panose="020B0609070205080204" pitchFamily="49" charset="-128"/>
              </a:rPr>
              <a:t>、負債価値＋株式（株主）価値 </a:t>
            </a:r>
            <a:r>
              <a:rPr lang="en-US" altLang="ja-JP" sz="1400" dirty="0">
                <a:latin typeface="ＭＳ ゴシック" panose="020B0609070205080204" pitchFamily="49" charset="-128"/>
                <a:ea typeface="ＭＳ ゴシック" panose="020B0609070205080204" pitchFamily="49" charset="-128"/>
              </a:rPr>
              <a:t>※WACC</a:t>
            </a:r>
            <a:r>
              <a:rPr lang="ja-JP" altLang="en-US" sz="1400" dirty="0">
                <a:latin typeface="ＭＳ ゴシック" panose="020B0609070205080204" pitchFamily="49" charset="-128"/>
                <a:ea typeface="ＭＳ ゴシック" panose="020B0609070205080204" pitchFamily="49" charset="-128"/>
              </a:rPr>
              <a:t>の計算に買掛金など無利子負債は含まない</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・株式価値</a:t>
            </a:r>
            <a:r>
              <a:rPr lang="en-US" altLang="ja-JP" sz="1400" dirty="0">
                <a:latin typeface="ＭＳ ゴシック" panose="020B0609070205080204" pitchFamily="49" charset="-128"/>
                <a:ea typeface="ＭＳ ゴシック" panose="020B0609070205080204" pitchFamily="49" charset="-128"/>
              </a:rPr>
              <a:t>V</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D</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r</a:t>
            </a:r>
            <a:r>
              <a:rPr lang="ja-JP" altLang="en-US" sz="1400" dirty="0">
                <a:latin typeface="ＭＳ ゴシック" panose="020B0609070205080204" pitchFamily="49" charset="-128"/>
                <a:ea typeface="ＭＳ ゴシック" panose="020B0609070205080204" pitchFamily="49" charset="-128"/>
              </a:rPr>
              <a:t>（ゼロ成長）、</a:t>
            </a:r>
            <a:r>
              <a:rPr lang="en-US" altLang="ja-JP" sz="1400" dirty="0">
                <a:latin typeface="ＭＳ ゴシック" panose="020B0609070205080204" pitchFamily="49" charset="-128"/>
                <a:ea typeface="ＭＳ ゴシック" panose="020B0609070205080204" pitchFamily="49" charset="-128"/>
              </a:rPr>
              <a:t>V</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D</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r</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g</a:t>
            </a:r>
            <a:r>
              <a:rPr lang="ja-JP" altLang="en-US" sz="1400" dirty="0">
                <a:latin typeface="ＭＳ ゴシック" panose="020B0609070205080204" pitchFamily="49" charset="-128"/>
                <a:ea typeface="ＭＳ ゴシック" panose="020B0609070205080204" pitchFamily="49" charset="-128"/>
              </a:rPr>
              <a:t>）（定率成長）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WACC</a:t>
            </a:r>
            <a:r>
              <a:rPr lang="ja-JP" altLang="en-US" sz="1400" dirty="0">
                <a:latin typeface="ＭＳ ゴシック" panose="020B0609070205080204" pitchFamily="49" charset="-128"/>
                <a:ea typeface="ＭＳ ゴシック" panose="020B0609070205080204" pitchFamily="49" charset="-128"/>
              </a:rPr>
              <a:t>＝（</a:t>
            </a:r>
            <a:r>
              <a:rPr lang="en-US" altLang="ja-JP" sz="1400" dirty="0" err="1">
                <a:latin typeface="ＭＳ ゴシック" panose="020B0609070205080204" pitchFamily="49" charset="-128"/>
                <a:ea typeface="ＭＳ ゴシック" panose="020B0609070205080204" pitchFamily="49" charset="-128"/>
              </a:rPr>
              <a:t>E×rE</a:t>
            </a:r>
            <a:r>
              <a:rPr lang="ja-JP" altLang="en-US" sz="1400" dirty="0">
                <a:latin typeface="ＭＳ ゴシック" panose="020B0609070205080204" pitchFamily="49" charset="-128"/>
                <a:ea typeface="ＭＳ ゴシック" panose="020B0609070205080204" pitchFamily="49" charset="-128"/>
              </a:rPr>
              <a:t>＋</a:t>
            </a:r>
            <a:r>
              <a:rPr lang="en-US" altLang="ja-JP" sz="1400" dirty="0" err="1">
                <a:latin typeface="ＭＳ ゴシック" panose="020B0609070205080204" pitchFamily="49" charset="-128"/>
                <a:ea typeface="ＭＳ ゴシック" panose="020B0609070205080204" pitchFamily="49" charset="-128"/>
              </a:rPr>
              <a:t>D×rD</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1-t</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E</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D</a:t>
            </a: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Ｅ：自己資本、</a:t>
            </a:r>
            <a:r>
              <a:rPr lang="en-US" altLang="ja-JP" sz="1400" dirty="0">
                <a:latin typeface="ＭＳ ゴシック" panose="020B0609070205080204" pitchFamily="49" charset="-128"/>
                <a:ea typeface="ＭＳ ゴシック" panose="020B0609070205080204" pitchFamily="49" charset="-128"/>
              </a:rPr>
              <a:t>D</a:t>
            </a:r>
            <a:r>
              <a:rPr lang="ja-JP" altLang="en-US" sz="1400" dirty="0">
                <a:latin typeface="ＭＳ ゴシック" panose="020B0609070205080204" pitchFamily="49" charset="-128"/>
                <a:ea typeface="ＭＳ ゴシック" panose="020B0609070205080204" pitchFamily="49" charset="-128"/>
              </a:rPr>
              <a:t>：負債、</a:t>
            </a:r>
            <a:r>
              <a:rPr lang="en-US" altLang="ja-JP" sz="1400" dirty="0" err="1">
                <a:latin typeface="ＭＳ ゴシック" panose="020B0609070205080204" pitchFamily="49" charset="-128"/>
                <a:ea typeface="ＭＳ ゴシック" panose="020B0609070205080204" pitchFamily="49" charset="-128"/>
              </a:rPr>
              <a:t>rE</a:t>
            </a:r>
            <a:r>
              <a:rPr lang="ja-JP" altLang="en-US" sz="1400" dirty="0">
                <a:latin typeface="ＭＳ ゴシック" panose="020B0609070205080204" pitchFamily="49" charset="-128"/>
                <a:ea typeface="ＭＳ ゴシック" panose="020B0609070205080204" pitchFamily="49" charset="-128"/>
              </a:rPr>
              <a:t>：自己資本コスト、</a:t>
            </a:r>
            <a:r>
              <a:rPr lang="en-US" altLang="ja-JP" sz="1400" dirty="0" err="1">
                <a:latin typeface="ＭＳ ゴシック" panose="020B0609070205080204" pitchFamily="49" charset="-128"/>
                <a:ea typeface="ＭＳ ゴシック" panose="020B0609070205080204" pitchFamily="49" charset="-128"/>
              </a:rPr>
              <a:t>rD</a:t>
            </a:r>
            <a:r>
              <a:rPr lang="ja-JP" altLang="en-US" sz="1400" dirty="0">
                <a:latin typeface="ＭＳ ゴシック" panose="020B0609070205080204" pitchFamily="49" charset="-128"/>
                <a:ea typeface="ＭＳ ゴシック" panose="020B0609070205080204" pitchFamily="49" charset="-128"/>
              </a:rPr>
              <a:t>：負債コスト ・</a:t>
            </a:r>
            <a:r>
              <a:rPr lang="en-US" altLang="ja-JP" sz="1400" dirty="0">
                <a:latin typeface="ＭＳ ゴシック" panose="020B0609070205080204" pitchFamily="49" charset="-128"/>
                <a:ea typeface="ＭＳ ゴシック" panose="020B0609070205080204" pitchFamily="49" charset="-128"/>
              </a:rPr>
              <a:t>ROA</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ROE</a:t>
            </a:r>
            <a:r>
              <a:rPr lang="ja-JP" altLang="en-US" sz="1400" dirty="0">
                <a:latin typeface="ＭＳ ゴシック" panose="020B0609070205080204" pitchFamily="49" charset="-128"/>
                <a:ea typeface="ＭＳ ゴシック" panose="020B0609070205080204" pitchFamily="49" charset="-128"/>
              </a:rPr>
              <a:t>等式</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ROE=(1</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t){ROA</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(D/E)×(ROA-</a:t>
            </a:r>
            <a:r>
              <a:rPr lang="en-US" altLang="ja-JP" sz="1400" dirty="0" err="1">
                <a:latin typeface="ＭＳ ゴシック" panose="020B0609070205080204" pitchFamily="49" charset="-128"/>
                <a:ea typeface="ＭＳ ゴシック" panose="020B0609070205080204" pitchFamily="49" charset="-128"/>
              </a:rPr>
              <a:t>i</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ROA</a:t>
            </a:r>
            <a:r>
              <a:rPr lang="ja-JP" altLang="en-US" sz="1400" dirty="0">
                <a:latin typeface="ＭＳ ゴシック" panose="020B0609070205080204" pitchFamily="49" charset="-128"/>
                <a:ea typeface="ＭＳ ゴシック" panose="020B0609070205080204" pitchFamily="49" charset="-128"/>
              </a:rPr>
              <a:t>が借入利子率</a:t>
            </a:r>
            <a:r>
              <a:rPr lang="en-US" altLang="ja-JP" sz="1400" dirty="0" err="1">
                <a:latin typeface="ＭＳ ゴシック" panose="020B0609070205080204" pitchFamily="49" charset="-128"/>
                <a:ea typeface="ＭＳ ゴシック" panose="020B0609070205080204" pitchFamily="49" charset="-128"/>
              </a:rPr>
              <a:t>i</a:t>
            </a:r>
            <a:r>
              <a:rPr lang="ja-JP" altLang="en-US" sz="1400" dirty="0">
                <a:latin typeface="ＭＳ ゴシック" panose="020B0609070205080204" pitchFamily="49" charset="-128"/>
                <a:ea typeface="ＭＳ ゴシック" panose="020B0609070205080204" pitchFamily="49" charset="-128"/>
              </a:rPr>
              <a:t>を上回っていれば、</a:t>
            </a:r>
            <a:r>
              <a:rPr lang="en-US" altLang="ja-JP" sz="1400" dirty="0">
                <a:latin typeface="ＭＳ ゴシック" panose="020B0609070205080204" pitchFamily="49" charset="-128"/>
                <a:ea typeface="ＭＳ ゴシック" panose="020B0609070205080204" pitchFamily="49" charset="-128"/>
              </a:rPr>
              <a:t>D/E</a:t>
            </a:r>
            <a:r>
              <a:rPr lang="ja-JP" altLang="en-US" sz="1400" dirty="0">
                <a:latin typeface="ＭＳ ゴシック" panose="020B0609070205080204" pitchFamily="49" charset="-128"/>
                <a:ea typeface="ＭＳ ゴシック" panose="020B0609070205080204" pitchFamily="49" charset="-128"/>
              </a:rPr>
              <a:t>の率だけ</a:t>
            </a:r>
            <a:r>
              <a:rPr lang="en-US" altLang="ja-JP" sz="1400" dirty="0">
                <a:latin typeface="ＭＳ ゴシック" panose="020B0609070205080204" pitchFamily="49" charset="-128"/>
                <a:ea typeface="ＭＳ ゴシック" panose="020B0609070205080204" pitchFamily="49" charset="-128"/>
              </a:rPr>
              <a:t>ROE</a:t>
            </a:r>
            <a:r>
              <a:rPr lang="ja-JP" altLang="en-US" sz="1400" dirty="0">
                <a:latin typeface="ＭＳ ゴシック" panose="020B0609070205080204" pitchFamily="49" charset="-128"/>
                <a:ea typeface="ＭＳ ゴシック" panose="020B0609070205080204" pitchFamily="49" charset="-128"/>
              </a:rPr>
              <a:t>が上がる。</a:t>
            </a:r>
          </a:p>
          <a:p>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CAPM=</a:t>
            </a:r>
            <a:r>
              <a:rPr lang="ja-JP" altLang="en-US" sz="1400" dirty="0">
                <a:latin typeface="ＭＳ ゴシック" panose="020B0609070205080204" pitchFamily="49" charset="-128"/>
                <a:ea typeface="ＭＳ ゴシック" panose="020B0609070205080204" pitchFamily="49" charset="-128"/>
              </a:rPr>
              <a:t>リスクフリー利子率＋</a:t>
            </a:r>
            <a:r>
              <a:rPr lang="en-US" altLang="ja-JP" sz="1400" dirty="0">
                <a:latin typeface="ＭＳ ゴシック" panose="020B0609070205080204" pitchFamily="49" charset="-128"/>
                <a:ea typeface="ＭＳ ゴシック" panose="020B0609070205080204" pitchFamily="49" charset="-128"/>
              </a:rPr>
              <a:t>β×(</a:t>
            </a:r>
            <a:r>
              <a:rPr lang="ja-JP" altLang="en-US" sz="1400" dirty="0">
                <a:latin typeface="ＭＳ ゴシック" panose="020B0609070205080204" pitchFamily="49" charset="-128"/>
                <a:ea typeface="ＭＳ ゴシック" panose="020B0609070205080204" pitchFamily="49" charset="-128"/>
              </a:rPr>
              <a:t>市場ポートフォリオ－リスクフリー利子率</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市場ポートフォリオ：株式市場全体の平均投資利回り</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※β</a:t>
            </a:r>
            <a:r>
              <a:rPr lang="ja-JP" altLang="en-US" sz="1400" dirty="0">
                <a:latin typeface="ＭＳ ゴシック" panose="020B0609070205080204" pitchFamily="49" charset="-128"/>
                <a:ea typeface="ＭＳ ゴシック" panose="020B0609070205080204" pitchFamily="49" charset="-128"/>
              </a:rPr>
              <a:t>：個別株式のリスクを意味する係数</a:t>
            </a:r>
          </a:p>
          <a:p>
            <a:endParaRPr lang="en-US" altLang="ja-JP" sz="1400"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8F4959F4-5B06-595F-6593-86F60B0096C8}"/>
              </a:ext>
            </a:extLst>
          </p:cNvPr>
          <p:cNvSpPr txBox="1"/>
          <p:nvPr/>
        </p:nvSpPr>
        <p:spPr>
          <a:xfrm>
            <a:off x="160638" y="6313957"/>
            <a:ext cx="11635048" cy="2246769"/>
          </a:xfrm>
          <a:prstGeom prst="rect">
            <a:avLst/>
          </a:prstGeom>
          <a:no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 問題点・課題は与件から導く。</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与件に記述がない場合は、違いが大きい指標を選ぶ</a:t>
            </a:r>
            <a:r>
              <a:rPr lang="en-US" altLang="ja-JP" sz="1400" dirty="0">
                <a:latin typeface="ＭＳ ゴシック" panose="020B0609070205080204" pitchFamily="49" charset="-128"/>
                <a:ea typeface="ＭＳ ゴシック" panose="020B0609070205080204" pitchFamily="49" charset="-128"/>
              </a:rPr>
              <a:t>)</a:t>
            </a:r>
          </a:p>
          <a:p>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売上が前年より低下している場合、売上高総利益率を見る。</a:t>
            </a:r>
          </a:p>
          <a:p>
            <a:r>
              <a:rPr lang="ja-JP" altLang="en-US" sz="1400" dirty="0">
                <a:latin typeface="ＭＳ ゴシック" panose="020B0609070205080204" pitchFamily="49" charset="-128"/>
                <a:ea typeface="ＭＳ ゴシック" panose="020B0609070205080204" pitchFamily="49" charset="-128"/>
              </a:rPr>
              <a:t>● 売上高経常利益率と自己資本比率は同時に指摘しない。</a:t>
            </a:r>
          </a:p>
          <a:p>
            <a:r>
              <a:rPr lang="ja-JP" altLang="en-US" sz="1400" dirty="0">
                <a:latin typeface="ＭＳ ゴシック" panose="020B0609070205080204" pitchFamily="49" charset="-128"/>
                <a:ea typeface="ＭＳ ゴシック" panose="020B0609070205080204" pitchFamily="49" charset="-128"/>
              </a:rPr>
              <a:t>● 棚卸資産が多い場合は当座比率も見る。</a:t>
            </a:r>
          </a:p>
          <a:p>
            <a:r>
              <a:rPr lang="ja-JP" altLang="en-US" sz="1400" dirty="0">
                <a:latin typeface="ＭＳ ゴシック" panose="020B0609070205080204" pitchFamily="49" charset="-128"/>
                <a:ea typeface="ＭＳ ゴシック" panose="020B0609070205080204" pitchFamily="49" charset="-128"/>
              </a:rPr>
              <a:t>　</a:t>
            </a:r>
          </a:p>
          <a:p>
            <a:r>
              <a:rPr lang="ja-JP" altLang="en-US" sz="1400" dirty="0">
                <a:latin typeface="ＭＳ ゴシック" panose="020B0609070205080204" pitchFamily="49" charset="-128"/>
                <a:ea typeface="ＭＳ ゴシック" panose="020B0609070205080204" pitchFamily="49" charset="-128"/>
              </a:rPr>
              <a:t>（参考）絶対評価できる指標</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流動比率：最低</a:t>
            </a:r>
            <a:r>
              <a:rPr lang="en-US" altLang="ja-JP" sz="1400" dirty="0">
                <a:latin typeface="ＭＳ ゴシック" panose="020B0609070205080204" pitchFamily="49" charset="-128"/>
                <a:ea typeface="ＭＳ ゴシック" panose="020B0609070205080204" pitchFamily="49" charset="-128"/>
              </a:rPr>
              <a:t>100%</a:t>
            </a:r>
            <a:r>
              <a:rPr lang="ja-JP" altLang="en-US" sz="1400" dirty="0">
                <a:latin typeface="ＭＳ ゴシック" panose="020B0609070205080204" pitchFamily="49" charset="-128"/>
                <a:ea typeface="ＭＳ ゴシック" panose="020B0609070205080204" pitchFamily="49" charset="-128"/>
              </a:rPr>
              <a:t>以上、理想</a:t>
            </a:r>
            <a:r>
              <a:rPr lang="en-US" altLang="ja-JP" sz="1400" dirty="0">
                <a:latin typeface="ＭＳ ゴシック" panose="020B0609070205080204" pitchFamily="49" charset="-128"/>
                <a:ea typeface="ＭＳ ゴシック" panose="020B0609070205080204" pitchFamily="49" charset="-128"/>
              </a:rPr>
              <a:t>200</a:t>
            </a:r>
            <a:r>
              <a:rPr lang="ja-JP" altLang="en-US"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当座比率：</a:t>
            </a:r>
            <a:r>
              <a:rPr lang="en-US" altLang="ja-JP" sz="1400" dirty="0">
                <a:latin typeface="ＭＳ ゴシック" panose="020B0609070205080204" pitchFamily="49" charset="-128"/>
                <a:ea typeface="ＭＳ ゴシック" panose="020B0609070205080204" pitchFamily="49" charset="-128"/>
              </a:rPr>
              <a:t>100%</a:t>
            </a:r>
            <a:r>
              <a:rPr lang="ja-JP" altLang="en-US" sz="1400" dirty="0">
                <a:latin typeface="ＭＳ ゴシック" panose="020B0609070205080204" pitchFamily="49" charset="-128"/>
                <a:ea typeface="ＭＳ ゴシック" panose="020B0609070205080204" pitchFamily="49" charset="-128"/>
              </a:rPr>
              <a:t>以上が望ましい</a:t>
            </a: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固定長期適合率：</a:t>
            </a:r>
            <a:r>
              <a:rPr lang="en-US" altLang="ja-JP" sz="1400" dirty="0">
                <a:latin typeface="ＭＳ ゴシック" panose="020B0609070205080204" pitchFamily="49" charset="-128"/>
                <a:ea typeface="ＭＳ ゴシック" panose="020B0609070205080204" pitchFamily="49" charset="-128"/>
              </a:rPr>
              <a:t>100%</a:t>
            </a:r>
            <a:r>
              <a:rPr lang="ja-JP" altLang="en-US" sz="1400" dirty="0">
                <a:latin typeface="ＭＳ ゴシック" panose="020B0609070205080204" pitchFamily="49" charset="-128"/>
                <a:ea typeface="ＭＳ ゴシック" panose="020B0609070205080204" pitchFamily="49" charset="-128"/>
              </a:rPr>
              <a:t>以下が望ましい</a:t>
            </a:r>
          </a:p>
        </p:txBody>
      </p:sp>
    </p:spTree>
    <p:extLst>
      <p:ext uri="{BB962C8B-B14F-4D97-AF65-F5344CB8AC3E}">
        <p14:creationId xmlns:p14="http://schemas.microsoft.com/office/powerpoint/2010/main" val="136412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025B2D7E-A3B6-E9CF-BF6E-1367D3C8E4BC}"/>
              </a:ext>
            </a:extLst>
          </p:cNvPr>
          <p:cNvGraphicFramePr>
            <a:graphicFrameLocks noGrp="1"/>
          </p:cNvGraphicFramePr>
          <p:nvPr>
            <p:extLst>
              <p:ext uri="{D42A27DB-BD31-4B8C-83A1-F6EECF244321}">
                <p14:modId xmlns:p14="http://schemas.microsoft.com/office/powerpoint/2010/main" val="348148015"/>
              </p:ext>
            </p:extLst>
          </p:nvPr>
        </p:nvGraphicFramePr>
        <p:xfrm>
          <a:off x="686177" y="2450692"/>
          <a:ext cx="10819645" cy="11085476"/>
        </p:xfrm>
        <a:graphic>
          <a:graphicData uri="http://schemas.openxmlformats.org/drawingml/2006/table">
            <a:tbl>
              <a:tblPr firstRow="1" bandRow="1">
                <a:tableStyleId>{5C22544A-7EE6-4342-B048-85BDC9FD1C3A}</a:tableStyleId>
              </a:tblPr>
              <a:tblGrid>
                <a:gridCol w="3206201">
                  <a:extLst>
                    <a:ext uri="{9D8B030D-6E8A-4147-A177-3AD203B41FA5}">
                      <a16:colId xmlns:a16="http://schemas.microsoft.com/office/drawing/2014/main" val="1570477462"/>
                    </a:ext>
                  </a:extLst>
                </a:gridCol>
                <a:gridCol w="1649865">
                  <a:extLst>
                    <a:ext uri="{9D8B030D-6E8A-4147-A177-3AD203B41FA5}">
                      <a16:colId xmlns:a16="http://schemas.microsoft.com/office/drawing/2014/main" val="44661468"/>
                    </a:ext>
                  </a:extLst>
                </a:gridCol>
                <a:gridCol w="5963579">
                  <a:extLst>
                    <a:ext uri="{9D8B030D-6E8A-4147-A177-3AD203B41FA5}">
                      <a16:colId xmlns:a16="http://schemas.microsoft.com/office/drawing/2014/main" val="3907158316"/>
                    </a:ext>
                  </a:extLst>
                </a:gridCol>
              </a:tblGrid>
              <a:tr h="366530">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latin typeface="ＭＳ ゴシック" panose="020B0609070205080204" pitchFamily="49" charset="-128"/>
                          <a:ea typeface="ＭＳ ゴシック" panose="020B0609070205080204" pitchFamily="49" charset="-128"/>
                        </a:rPr>
                        <a:t>Ⅰ </a:t>
                      </a:r>
                      <a:r>
                        <a:rPr lang="ja-JP" altLang="en-US" sz="1400" b="0" dirty="0">
                          <a:solidFill>
                            <a:schemeClr val="tx1"/>
                          </a:solidFill>
                          <a:latin typeface="ＭＳ ゴシック" panose="020B0609070205080204" pitchFamily="49" charset="-128"/>
                          <a:ea typeface="ＭＳ ゴシック" panose="020B0609070205080204" pitchFamily="49" charset="-128"/>
                        </a:rPr>
                        <a:t>営業活動によるキャッシュフロー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79574906"/>
                  </a:ext>
                </a:extLst>
              </a:tr>
              <a:tr h="33542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税引前当期純利益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ja-JP" sz="1400" dirty="0">
                          <a:latin typeface="ＭＳ ゴシック" panose="020B0609070205080204" pitchFamily="49" charset="-128"/>
                          <a:ea typeface="ＭＳ ゴシック" panose="020B0609070205080204" pitchFamily="49" charset="-128"/>
                        </a:rPr>
                        <a:t>PL</a:t>
                      </a:r>
                      <a:r>
                        <a:rPr lang="ja-JP" altLang="en-US" sz="1400" dirty="0">
                          <a:latin typeface="ＭＳ ゴシック" panose="020B0609070205080204" pitchFamily="49" charset="-128"/>
                          <a:ea typeface="ＭＳ ゴシック" panose="020B0609070205080204" pitchFamily="49" charset="-128"/>
                        </a:rPr>
                        <a:t>の数値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減価償却費</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ja-JP" altLang="en-US" sz="1400" dirty="0">
                          <a:latin typeface="ＭＳ ゴシック" panose="020B0609070205080204" pitchFamily="49" charset="-128"/>
                          <a:ea typeface="ＭＳ ゴシック" panose="020B0609070205080204" pitchFamily="49" charset="-128"/>
                        </a:rPr>
                        <a:t>非資金費用の調整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貸倒引当金の増加額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受取利息及び受取配当金</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ja-JP" altLang="en-US" sz="1400" dirty="0">
                          <a:latin typeface="ＭＳ ゴシック" panose="020B0609070205080204" pitchFamily="49" charset="-128"/>
                          <a:ea typeface="ＭＳ ゴシック" panose="020B0609070205080204" pitchFamily="49" charset="-128"/>
                        </a:rPr>
                        <a:t>営業利益への修正（営業外収益・費用、特別利益・損失を逆算）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支払利息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有形固定資産売却益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36205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売上債権の増加額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a:r>
                        <a:rPr lang="ja-JP" altLang="en-US" sz="1400" dirty="0">
                          <a:latin typeface="ＭＳ ゴシック" panose="020B0609070205080204" pitchFamily="49" charset="-128"/>
                          <a:ea typeface="ＭＳ ゴシック" panose="020B0609070205080204" pitchFamily="49" charset="-128"/>
                        </a:rPr>
                        <a:t>運転資金差額の調整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393139"/>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棚卸資産の増加額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555270"/>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仕入債務の増加額</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094582"/>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小計</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214301"/>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利息及び配当金の受取額</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ja-JP" altLang="en-US" sz="1400" dirty="0">
                          <a:latin typeface="ＭＳ ゴシック" panose="020B0609070205080204" pitchFamily="49" charset="-128"/>
                          <a:ea typeface="ＭＳ ゴシック" panose="020B0609070205080204" pitchFamily="49" charset="-128"/>
                        </a:rPr>
                        <a:t>その他の調整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432621"/>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利息の支払額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574596"/>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法人税等の支払額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400" dirty="0">
                          <a:latin typeface="ＭＳ ゴシック" panose="020B0609070205080204" pitchFamily="49" charset="-128"/>
                          <a:ea typeface="ＭＳ ゴシック" panose="020B0609070205080204" pitchFamily="49" charset="-128"/>
                        </a:rPr>
                        <a:t>税金の支払い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62621"/>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営業活動によるキャッシュフロー</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2252815"/>
                  </a:ext>
                </a:extLst>
              </a:tr>
              <a:tr h="370840">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ja-JP" sz="1400" dirty="0">
                          <a:latin typeface="ＭＳ ゴシック" panose="020B0609070205080204" pitchFamily="49" charset="-128"/>
                          <a:ea typeface="ＭＳ ゴシック" panose="020B0609070205080204" pitchFamily="49" charset="-128"/>
                        </a:rPr>
                        <a:t>Ⅱ </a:t>
                      </a:r>
                      <a:r>
                        <a:rPr lang="ja-JP" altLang="en-US" sz="1400" dirty="0">
                          <a:latin typeface="ＭＳ ゴシック" panose="020B0609070205080204" pitchFamily="49" charset="-128"/>
                          <a:ea typeface="ＭＳ ゴシック" panose="020B0609070205080204" pitchFamily="49" charset="-128"/>
                        </a:rPr>
                        <a:t>投資活動によるキャッシュフロー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303226"/>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有価証券の取得による支出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ja-JP" altLang="en-US" sz="1400" dirty="0">
                          <a:latin typeface="ＭＳ ゴシック" panose="020B0609070205080204" pitchFamily="49" charset="-128"/>
                          <a:ea typeface="ＭＳ ゴシック" panose="020B0609070205080204" pitchFamily="49" charset="-128"/>
                        </a:rPr>
                        <a:t>有価証券による調整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761441"/>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有価証券の売却による収入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29091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有形固定資産の取得による支出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有形固定資産による調整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879906"/>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有形固定資産の売却による収入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605575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投資活動によるキャッシュフロー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rgbClr val="00B0F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435549"/>
                  </a:ext>
                </a:extLst>
              </a:tr>
              <a:tr h="370840">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ja-JP" sz="1400" dirty="0">
                          <a:latin typeface="ＭＳ ゴシック" panose="020B0609070205080204" pitchFamily="49" charset="-128"/>
                          <a:ea typeface="ＭＳ ゴシック" panose="020B0609070205080204" pitchFamily="49" charset="-128"/>
                        </a:rPr>
                        <a:t>Ⅲ </a:t>
                      </a:r>
                      <a:r>
                        <a:rPr lang="ja-JP" altLang="en-US" sz="1400" dirty="0">
                          <a:latin typeface="ＭＳ ゴシック" panose="020B0609070205080204" pitchFamily="49" charset="-128"/>
                          <a:ea typeface="ＭＳ ゴシック" panose="020B0609070205080204" pitchFamily="49" charset="-128"/>
                        </a:rPr>
                        <a:t>財務活動によるキャッシュフロー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693680"/>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短期借入れによる収入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ja-JP" altLang="en-US" sz="1400" dirty="0">
                          <a:latin typeface="ＭＳ ゴシック" panose="020B0609070205080204" pitchFamily="49" charset="-128"/>
                          <a:ea typeface="ＭＳ ゴシック" panose="020B0609070205080204" pitchFamily="49" charset="-128"/>
                        </a:rPr>
                        <a:t>短期借入金による調整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138440"/>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短期借入金の返済による支出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877057"/>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長期借入れによる収入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ja-JP" altLang="en-US" sz="1400" dirty="0">
                          <a:latin typeface="ＭＳ ゴシック" panose="020B0609070205080204" pitchFamily="49" charset="-128"/>
                          <a:ea typeface="ＭＳ ゴシック" panose="020B0609070205080204" pitchFamily="49" charset="-128"/>
                        </a:rPr>
                        <a:t>長期借入金による調整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9962"/>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長期借入金による調整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468419"/>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社債の発行による収入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a:r>
                        <a:rPr lang="ja-JP" altLang="en-US" sz="1400" dirty="0">
                          <a:latin typeface="ＭＳ ゴシック" panose="020B0609070205080204" pitchFamily="49" charset="-128"/>
                          <a:ea typeface="ＭＳ ゴシック" panose="020B0609070205080204" pitchFamily="49" charset="-128"/>
                        </a:rPr>
                        <a:t>その他の調整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296480"/>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株式の発行による収入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FF000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336283"/>
                  </a:ext>
                </a:extLst>
              </a:tr>
              <a:tr h="370840">
                <a:tc>
                  <a:txBody>
                    <a:bodyPr/>
                    <a:lstStyle/>
                    <a:p>
                      <a:pPr algn="ctr"/>
                      <a:r>
                        <a:rPr lang="ja-JP" altLang="en-US" sz="1400" dirty="0">
                          <a:latin typeface="ＭＳ ゴシック" panose="020B0609070205080204" pitchFamily="49" charset="-128"/>
                          <a:ea typeface="ＭＳ ゴシック" panose="020B0609070205080204" pitchFamily="49" charset="-128"/>
                        </a:rPr>
                        <a:t>配当金の支払額 </a:t>
                      </a: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rgbClr val="00B0F0"/>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497525"/>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rPr>
                        <a:t>財務活動によるキャッシュフロー </a:t>
                      </a:r>
                      <a:endParaRPr lang="ja-JP" altLang="en-US" sz="9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087894"/>
                  </a:ext>
                </a:extLst>
              </a:tr>
            </a:tbl>
          </a:graphicData>
        </a:graphic>
      </p:graphicFrame>
      <p:sp>
        <p:nvSpPr>
          <p:cNvPr id="14" name="テキスト ボックス 13">
            <a:extLst>
              <a:ext uri="{FF2B5EF4-FFF2-40B4-BE49-F238E27FC236}">
                <a16:creationId xmlns:a16="http://schemas.microsoft.com/office/drawing/2014/main" id="{934ED69A-1D80-6295-0AED-F14339A3B2EB}"/>
              </a:ext>
            </a:extLst>
          </p:cNvPr>
          <p:cNvSpPr txBox="1"/>
          <p:nvPr/>
        </p:nvSpPr>
        <p:spPr>
          <a:xfrm>
            <a:off x="686177" y="1839268"/>
            <a:ext cx="11028028" cy="338554"/>
          </a:xfrm>
          <a:prstGeom prst="rect">
            <a:avLst/>
          </a:prstGeom>
          <a:noFill/>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・経過勘定（前払費用、前受収益、未払費用、未収収益）と前受金、前払金、未払金に注意 </a:t>
            </a:r>
          </a:p>
        </p:txBody>
      </p:sp>
    </p:spTree>
    <p:extLst>
      <p:ext uri="{BB962C8B-B14F-4D97-AF65-F5344CB8AC3E}">
        <p14:creationId xmlns:p14="http://schemas.microsoft.com/office/powerpoint/2010/main" val="86039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BE122C-3F35-EEB2-BE34-DF42760A56AE}"/>
              </a:ext>
            </a:extLst>
          </p:cNvPr>
          <p:cNvSpPr txBox="1"/>
          <p:nvPr/>
        </p:nvSpPr>
        <p:spPr>
          <a:xfrm>
            <a:off x="0" y="154549"/>
            <a:ext cx="12019261" cy="6124754"/>
          </a:xfrm>
          <a:prstGeom prst="rect">
            <a:avLst/>
          </a:prstGeom>
          <a:no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■為替予約、オプション取引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・為替予約：円安時は為替差損を回避、円高時は為替差益の機会喪失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・コールオプションの購入：円安時は権利行使で為替差損を回避、円高時は権利行使をせずオプションプレミアム負担 ・輸入はドル買いのコールオ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プション購入、輸出はドル売りのプットオプション購入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・オプションの特徴（為替予約と比較）→為替レートに合わせて権利行使・破棄を選択できる、オプション料の負担が必要 </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■リース取引</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・ファイナンスリース：途中解約不可（ノンキャンセラブル）、売買取引に準ずる（フルペイアウト）、</a:t>
            </a:r>
            <a:r>
              <a:rPr lang="en-US" altLang="ja-JP" sz="1400" dirty="0">
                <a:latin typeface="ＭＳ ゴシック" panose="020B0609070205080204" pitchFamily="49" charset="-128"/>
                <a:ea typeface="ＭＳ ゴシック" panose="020B0609070205080204" pitchFamily="49" charset="-128"/>
              </a:rPr>
              <a:t>BS</a:t>
            </a:r>
            <a:r>
              <a:rPr lang="ja-JP" altLang="en-US" sz="1400" dirty="0">
                <a:latin typeface="ＭＳ ゴシック" panose="020B0609070205080204" pitchFamily="49" charset="-128"/>
                <a:ea typeface="ＭＳ ゴシック" panose="020B0609070205080204" pitchFamily="49" charset="-128"/>
              </a:rPr>
              <a:t>計上</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減価償却費の扱い：所有権移転＝自己所有の固定資産と同様の方法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所有権移転外＝償却期間はリース期間、残存価格はゼロ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・オペレーティングリース：賃貸借取引に準ずる</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■その他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・埋没原価（サンクコスト）：過去の投資、意思決定上考慮外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・機会原価（機会費用）：選択しない投資案、意思決定上考慮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CAPM</a:t>
            </a:r>
            <a:r>
              <a:rPr lang="ja-JP" altLang="en-US" sz="1400" dirty="0">
                <a:latin typeface="ＭＳ ゴシック" panose="020B0609070205080204" pitchFamily="49" charset="-128"/>
                <a:ea typeface="ＭＳ ゴシック" panose="020B0609070205080204" pitchFamily="49" charset="-128"/>
              </a:rPr>
              <a:t>による個別証券の期待収益率 </a:t>
            </a:r>
            <a:r>
              <a:rPr lang="en-US" altLang="ja-JP" sz="1400" dirty="0">
                <a:latin typeface="ＭＳ ゴシック" panose="020B0609070205080204" pitchFamily="49" charset="-128"/>
                <a:ea typeface="ＭＳ ゴシック" panose="020B0609070205080204" pitchFamily="49" charset="-128"/>
              </a:rPr>
              <a:t>f</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β×</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m-f</a:t>
            </a: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※f</a:t>
            </a:r>
            <a:r>
              <a:rPr lang="ja-JP" altLang="en-US" sz="1400" dirty="0">
                <a:latin typeface="ＭＳ ゴシック" panose="020B0609070205080204" pitchFamily="49" charset="-128"/>
                <a:ea typeface="ＭＳ ゴシック" panose="020B0609070205080204" pitchFamily="49" charset="-128"/>
              </a:rPr>
              <a:t>：リスクフリーレート </a:t>
            </a:r>
            <a:r>
              <a:rPr lang="en-US" altLang="ja-JP" sz="1400" dirty="0">
                <a:latin typeface="ＭＳ ゴシック" panose="020B0609070205080204" pitchFamily="49" charset="-128"/>
                <a:ea typeface="ＭＳ ゴシック" panose="020B0609070205080204" pitchFamily="49" charset="-128"/>
              </a:rPr>
              <a:t>※m</a:t>
            </a:r>
            <a:r>
              <a:rPr lang="ja-JP" altLang="en-US" sz="1400" dirty="0">
                <a:latin typeface="ＭＳ ゴシック" panose="020B0609070205080204" pitchFamily="49" charset="-128"/>
                <a:ea typeface="ＭＳ ゴシック" panose="020B0609070205080204" pitchFamily="49" charset="-128"/>
              </a:rPr>
              <a:t>：市場ポートフォリオの期待収益率（</a:t>
            </a:r>
            <a:r>
              <a:rPr lang="en-US" altLang="ja-JP" sz="1400" dirty="0">
                <a:latin typeface="ＭＳ ゴシック" panose="020B0609070205080204" pitchFamily="49" charset="-128"/>
                <a:ea typeface="ＭＳ ゴシック" panose="020B0609070205080204" pitchFamily="49" charset="-128"/>
              </a:rPr>
              <a:t>m-f</a:t>
            </a:r>
            <a:r>
              <a:rPr lang="ja-JP" altLang="en-US" sz="1400" dirty="0">
                <a:latin typeface="ＭＳ ゴシック" panose="020B0609070205080204" pitchFamily="49" charset="-128"/>
                <a:ea typeface="ＭＳ ゴシック" panose="020B0609070205080204" pitchFamily="49" charset="-128"/>
              </a:rPr>
              <a:t>：市場リスクプレミアム）</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・個別証券のリターンとリスク 標準偏差＝√分散 分散＝（偏差の</a:t>
            </a:r>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乗</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確率）の総和 偏差＝収益率－期待収益率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・直接原価計算と全部原価計算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直接原価計算：固定費と変動費を分離し、固定費は一括控除（変動費だけを直接原価とする） </a:t>
            </a:r>
            <a:endParaRPr lang="en-US" altLang="ja-JP" sz="1400" dirty="0">
              <a:latin typeface="ＭＳ ゴシック" panose="020B0609070205080204" pitchFamily="49" charset="-128"/>
              <a:ea typeface="ＭＳ ゴシック" panose="020B0609070205080204" pitchFamily="49" charset="-128"/>
            </a:endParaRPr>
          </a:p>
          <a:p>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全部原価計算：固定費を今期売上分で按分（固定費と変動費の両方を直接原価とする）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・株価分析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株当たり利益（</a:t>
            </a:r>
            <a:r>
              <a:rPr lang="en-US" altLang="ja-JP" sz="1400" dirty="0">
                <a:latin typeface="ＭＳ ゴシック" panose="020B0609070205080204" pitchFamily="49" charset="-128"/>
                <a:ea typeface="ＭＳ ゴシック" panose="020B0609070205080204" pitchFamily="49" charset="-128"/>
              </a:rPr>
              <a:t>EPS</a:t>
            </a:r>
            <a:r>
              <a:rPr lang="ja-JP" altLang="en-US" sz="1400" dirty="0">
                <a:latin typeface="ＭＳ ゴシック" panose="020B0609070205080204" pitchFamily="49" charset="-128"/>
                <a:ea typeface="ＭＳ ゴシック" panose="020B0609070205080204" pitchFamily="49" charset="-128"/>
              </a:rPr>
              <a:t>）＝当期純利益／発行済株式総数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株当たり純資産（</a:t>
            </a:r>
            <a:r>
              <a:rPr lang="en-US" altLang="ja-JP" sz="1400" dirty="0">
                <a:latin typeface="ＭＳ ゴシック" panose="020B0609070205080204" pitchFamily="49" charset="-128"/>
                <a:ea typeface="ＭＳ ゴシック" panose="020B0609070205080204" pitchFamily="49" charset="-128"/>
              </a:rPr>
              <a:t>BPS</a:t>
            </a:r>
            <a:r>
              <a:rPr lang="ja-JP" altLang="en-US" sz="1400" dirty="0">
                <a:latin typeface="ＭＳ ゴシック" panose="020B0609070205080204" pitchFamily="49" charset="-128"/>
                <a:ea typeface="ＭＳ ゴシック" panose="020B0609070205080204" pitchFamily="49" charset="-128"/>
              </a:rPr>
              <a:t>）＝純資産／発行済株式総数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株価収益率（</a:t>
            </a:r>
            <a:r>
              <a:rPr lang="en-US" altLang="ja-JP" sz="1400" dirty="0">
                <a:latin typeface="ＭＳ ゴシック" panose="020B0609070205080204" pitchFamily="49" charset="-128"/>
                <a:ea typeface="ＭＳ ゴシック" panose="020B0609070205080204" pitchFamily="49" charset="-128"/>
              </a:rPr>
              <a:t>PER</a:t>
            </a:r>
            <a:r>
              <a:rPr lang="ja-JP" altLang="en-US" sz="1400" dirty="0">
                <a:latin typeface="ＭＳ ゴシック" panose="020B0609070205080204" pitchFamily="49" charset="-128"/>
                <a:ea typeface="ＭＳ ゴシック" panose="020B0609070205080204" pitchFamily="49" charset="-128"/>
              </a:rPr>
              <a:t>）＝株価／</a:t>
            </a:r>
            <a:r>
              <a:rPr lang="en-US" altLang="ja-JP" sz="1400" dirty="0">
                <a:latin typeface="ＭＳ ゴシック" panose="020B0609070205080204" pitchFamily="49" charset="-128"/>
                <a:ea typeface="ＭＳ ゴシック" panose="020B0609070205080204" pitchFamily="49" charset="-128"/>
              </a:rPr>
              <a:t>EPS </a:t>
            </a:r>
            <a:r>
              <a:rPr lang="ja-JP" altLang="en-US" sz="1400" dirty="0">
                <a:latin typeface="ＭＳ ゴシック" panose="020B0609070205080204" pitchFamily="49" charset="-128"/>
                <a:ea typeface="ＭＳ ゴシック" panose="020B0609070205080204" pitchFamily="49" charset="-128"/>
              </a:rPr>
              <a:t>株価純資産倍率（</a:t>
            </a:r>
            <a:r>
              <a:rPr lang="en-US" altLang="ja-JP" sz="1400" dirty="0">
                <a:latin typeface="ＭＳ ゴシック" panose="020B0609070205080204" pitchFamily="49" charset="-128"/>
                <a:ea typeface="ＭＳ ゴシック" panose="020B0609070205080204" pitchFamily="49" charset="-128"/>
              </a:rPr>
              <a:t>PBR</a:t>
            </a:r>
            <a:r>
              <a:rPr lang="ja-JP" altLang="en-US" sz="1400" dirty="0">
                <a:latin typeface="ＭＳ ゴシック" panose="020B0609070205080204" pitchFamily="49" charset="-128"/>
                <a:ea typeface="ＭＳ ゴシック" panose="020B0609070205080204" pitchFamily="49" charset="-128"/>
              </a:rPr>
              <a:t>）＝株価／</a:t>
            </a:r>
            <a:r>
              <a:rPr lang="en-US" altLang="ja-JP" sz="1400" dirty="0">
                <a:latin typeface="ＭＳ ゴシック" panose="020B0609070205080204" pitchFamily="49" charset="-128"/>
                <a:ea typeface="ＭＳ ゴシック" panose="020B0609070205080204" pitchFamily="49" charset="-128"/>
              </a:rPr>
              <a:t>BPS </a:t>
            </a:r>
          </a:p>
          <a:p>
            <a:r>
              <a:rPr lang="ja-JP" altLang="en-US" sz="1400" dirty="0">
                <a:latin typeface="ＭＳ ゴシック" panose="020B0609070205080204" pitchFamily="49" charset="-128"/>
                <a:ea typeface="ＭＳ ゴシック" panose="020B0609070205080204" pitchFamily="49" charset="-128"/>
              </a:rPr>
              <a:t>　自己資本利益率（</a:t>
            </a:r>
            <a:r>
              <a:rPr lang="en-US" altLang="ja-JP" sz="1400" dirty="0">
                <a:latin typeface="ＭＳ ゴシック" panose="020B0609070205080204" pitchFamily="49" charset="-128"/>
                <a:ea typeface="ＭＳ ゴシック" panose="020B0609070205080204" pitchFamily="49" charset="-128"/>
              </a:rPr>
              <a:t>ROE</a:t>
            </a:r>
            <a:r>
              <a:rPr lang="ja-JP" altLang="en-US" sz="1400" dirty="0">
                <a:latin typeface="ＭＳ ゴシック" panose="020B0609070205080204" pitchFamily="49" charset="-128"/>
                <a:ea typeface="ＭＳ ゴシック" panose="020B0609070205080204" pitchFamily="49" charset="-128"/>
              </a:rPr>
              <a:t>）＝当期純利益／自己資本 </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配当利回り＝（配当総額／時価総額）</a:t>
            </a:r>
            <a:r>
              <a:rPr lang="en-US" altLang="ja-JP" sz="1400" dirty="0">
                <a:latin typeface="ＭＳ ゴシック" panose="020B0609070205080204" pitchFamily="49" charset="-128"/>
                <a:ea typeface="ＭＳ ゴシック" panose="020B0609070205080204" pitchFamily="49" charset="-128"/>
              </a:rPr>
              <a:t>×100 </a:t>
            </a:r>
          </a:p>
          <a:p>
            <a:r>
              <a:rPr lang="ja-JP" altLang="en-US" sz="1400" dirty="0">
                <a:latin typeface="ＭＳ ゴシック" panose="020B0609070205080204" pitchFamily="49" charset="-128"/>
                <a:ea typeface="ＭＳ ゴシック" panose="020B0609070205080204" pitchFamily="49" charset="-128"/>
              </a:rPr>
              <a:t>　配当性向＝（配当総額／当期純利益）</a:t>
            </a:r>
            <a:r>
              <a:rPr lang="en-US" altLang="ja-JP" sz="1400" dirty="0">
                <a:latin typeface="ＭＳ ゴシック" panose="020B0609070205080204" pitchFamily="49" charset="-128"/>
                <a:ea typeface="ＭＳ ゴシック" panose="020B0609070205080204" pitchFamily="49" charset="-128"/>
              </a:rPr>
              <a:t>×100 </a:t>
            </a:r>
            <a:endParaRPr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3012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3E4F2FE0-4120-5511-9231-125D2F86A0E2}"/>
              </a:ext>
            </a:extLst>
          </p:cNvPr>
          <p:cNvGraphicFramePr>
            <a:graphicFrameLocks noGrp="1"/>
          </p:cNvGraphicFramePr>
          <p:nvPr>
            <p:extLst>
              <p:ext uri="{D42A27DB-BD31-4B8C-83A1-F6EECF244321}">
                <p14:modId xmlns:p14="http://schemas.microsoft.com/office/powerpoint/2010/main" val="971946864"/>
              </p:ext>
            </p:extLst>
          </p:nvPr>
        </p:nvGraphicFramePr>
        <p:xfrm>
          <a:off x="181821" y="841913"/>
          <a:ext cx="11635048" cy="10627422"/>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565060">
                  <a:extLst>
                    <a:ext uri="{9D8B030D-6E8A-4147-A177-3AD203B41FA5}">
                      <a16:colId xmlns:a16="http://schemas.microsoft.com/office/drawing/2014/main" val="44661468"/>
                    </a:ext>
                  </a:extLst>
                </a:gridCol>
                <a:gridCol w="9241486">
                  <a:extLst>
                    <a:ext uri="{9D8B030D-6E8A-4147-A177-3AD203B41FA5}">
                      <a16:colId xmlns:a16="http://schemas.microsoft.com/office/drawing/2014/main" val="1822430947"/>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事　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問われる内容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解答の切り口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p>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経営戦略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新事業</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マーケティング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誰に、何を、どのように（どこで）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３Ｃ（自社の強み・弱み、競合他社の強み・弱み、顧客の状況、ニーズ）</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４Ｐ（①製品②価格③物流④営業・販促）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①基本戦略：差別化集中（差別化：強み、集中：ターゲット顧客）</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②成長戦略：アンゾフの４つの成長戦略（市場浸透、新市場開拓、新製品開発、多角化）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p>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戦略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施策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プロモーション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誰に</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何を</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どのように</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どこで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p>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成長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「製品」と「市場」の両面で解答を組み立て</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製品：内部要因。製品の差別化方法（強み・付加価値）の活用方法</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市場：外部要因。狙っていくターゲット顧客、業界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492052">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p>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今後の成長の課題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今後の状況（外部環境）がどのように変化するか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環境変化で自社が強みを維持するための課題は何か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p>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競合他社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差別化：自社の強み・弱み、競合他社の強みと弱み</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ターゲット顧客：ターゲット顧客は誰で、そのニーズは何か、それらに自社と競合他社は対応できているか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機会：市場は拡大しているか、勝ち残れる領域か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366057"/>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組織の問題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以下より解答を探る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・組織構造</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・人事評価システム</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・社長のリーダーシップ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・社員のスキル・レベルアップ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・組織文化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38239"/>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経営判断の理由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・自社の強みを生かせるか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・顧客ニーズに適合しているか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・決定内容にどのようなメリットがあるか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・決定と逆、あるいは決定しない場合のデメリット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749528"/>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事業継承の問題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・継承者の資質（知識・技術・リーダーシップ・意思決定）を持っているか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・育成：継承者は経営者として育っているか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916951"/>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売上好調／低迷の理由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「売上＝客数（新規・既存）</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販売数</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客単価」</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・新規顧客：新規顧客を獲得できる仕組みはあるか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・既存顧客：顧客がリピートする仕組みがあるか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・客単価：客単価は十分か、利益が出せる価格ＰＲができているか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854450"/>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・ブランド力</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・顧客との関係性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108411"/>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グラフの参考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・グラフの「高いところ・低いところ」、「急増・急減」、「全体の傾向」に注目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784014"/>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生産管理全般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・ＱＣＤで解答組み立て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685203"/>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生産性向上の課題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・多能工化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・ノウハウの形式知化、ＤＢ化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・業務標準化、マニュアル化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・ＯＪＴ、ジョブローテション</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・ボトルネック解消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944547"/>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見込み生産の課題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・生産計画：正確な計画を立てているか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・製造工程：製造工程に無駄はないか、設備は十分か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・スキル：現場スタッフのスキルは十分か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・在庫管理：安全在庫は十分か、死蔵在庫はないか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・ＯＪＴ：ＯＪＴで育成する仕組みがあるか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・ボトルネック：一部の設備、一部の人がボトルネックとなってて手待ちが発生していないか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199352"/>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受注生産の課題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・見積精度：見積精度は高いか、工数見積もりは正確か、原価管理が実施され十分な利益率ま見込まれるか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・製品仕様：受注製品情報が正確に顧客から入手出来ているか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・生産スケジュール：材料調達から製造までのスケジュールが立案され守られているか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・技術継承：職人のスキルがＯＪＴで継承できているか、技術が特定の個人に依存していないか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132309"/>
                  </a:ext>
                </a:extLst>
              </a:tr>
              <a:tr h="370840">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整理整頓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・５Ｓ（整理、整頓、清掃、清潔、躾）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46809"/>
                  </a:ext>
                </a:extLst>
              </a:tr>
            </a:tbl>
          </a:graphicData>
        </a:graphic>
      </p:graphicFrame>
      <p:sp>
        <p:nvSpPr>
          <p:cNvPr id="2" name="テキスト ボックス 1">
            <a:extLst>
              <a:ext uri="{FF2B5EF4-FFF2-40B4-BE49-F238E27FC236}">
                <a16:creationId xmlns:a16="http://schemas.microsoft.com/office/drawing/2014/main" id="{2A7BE431-80B6-1A14-8642-FDE5FE95AD89}"/>
              </a:ext>
            </a:extLst>
          </p:cNvPr>
          <p:cNvSpPr txBox="1"/>
          <p:nvPr/>
        </p:nvSpPr>
        <p:spPr>
          <a:xfrm>
            <a:off x="181821" y="534136"/>
            <a:ext cx="4314305" cy="307777"/>
          </a:xfrm>
          <a:prstGeom prst="rect">
            <a:avLst/>
          </a:prstGeom>
          <a:noFill/>
        </p:spPr>
        <p:txBody>
          <a:bodyPr wrap="square" rtlCol="0">
            <a:spAutoFit/>
          </a:bodyPr>
          <a:lstStyle/>
          <a:p>
            <a:r>
              <a:rPr kumimoji="1" lang="ja-JP" altLang="en-US" sz="1400" dirty="0"/>
              <a:t>事例</a:t>
            </a:r>
            <a:r>
              <a:rPr kumimoji="1" lang="en-US" altLang="ja-JP" sz="1400" dirty="0"/>
              <a:t>Ⅰ</a:t>
            </a:r>
            <a:r>
              <a:rPr kumimoji="1" lang="ja-JP" altLang="en-US" sz="1400" dirty="0"/>
              <a:t>～</a:t>
            </a:r>
            <a:r>
              <a:rPr kumimoji="1" lang="en-US" altLang="ja-JP" sz="1400" dirty="0"/>
              <a:t>Ⅲ</a:t>
            </a:r>
            <a:r>
              <a:rPr kumimoji="1" lang="ja-JP" altLang="en-US" sz="1400" dirty="0"/>
              <a:t>回答の切り口</a:t>
            </a:r>
          </a:p>
        </p:txBody>
      </p:sp>
    </p:spTree>
    <p:extLst>
      <p:ext uri="{BB962C8B-B14F-4D97-AF65-F5344CB8AC3E}">
        <p14:creationId xmlns:p14="http://schemas.microsoft.com/office/powerpoint/2010/main" val="104072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9E1ADC-5373-0A51-045C-5DBB6CC559BE}"/>
              </a:ext>
            </a:extLst>
          </p:cNvPr>
          <p:cNvGraphicFramePr>
            <a:graphicFrameLocks noGrp="1"/>
          </p:cNvGraphicFramePr>
          <p:nvPr/>
        </p:nvGraphicFramePr>
        <p:xfrm>
          <a:off x="169026" y="1108939"/>
          <a:ext cx="11853948" cy="4572770"/>
        </p:xfrm>
        <a:graphic>
          <a:graphicData uri="http://schemas.openxmlformats.org/drawingml/2006/table">
            <a:tbl>
              <a:tblPr firstRow="1" bandRow="1">
                <a:tableStyleId>{5C22544A-7EE6-4342-B048-85BDC9FD1C3A}</a:tableStyleId>
              </a:tblPr>
              <a:tblGrid>
                <a:gridCol w="606829">
                  <a:extLst>
                    <a:ext uri="{9D8B030D-6E8A-4147-A177-3AD203B41FA5}">
                      <a16:colId xmlns:a16="http://schemas.microsoft.com/office/drawing/2014/main" val="1570477462"/>
                    </a:ext>
                  </a:extLst>
                </a:gridCol>
                <a:gridCol w="3344487">
                  <a:extLst>
                    <a:ext uri="{9D8B030D-6E8A-4147-A177-3AD203B41FA5}">
                      <a16:colId xmlns:a16="http://schemas.microsoft.com/office/drawing/2014/main" val="44661468"/>
                    </a:ext>
                  </a:extLst>
                </a:gridCol>
                <a:gridCol w="7902632">
                  <a:extLst>
                    <a:ext uri="{9D8B030D-6E8A-4147-A177-3AD203B41FA5}">
                      <a16:colId xmlns:a16="http://schemas.microsoft.com/office/drawing/2014/main" val="342394324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暗記項目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ＶＲＩＯ分析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価値</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希少性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模倣困難性（経路依存性・因果関係の不明性・社会的複雑性）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組織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組織の３要素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共通目的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貢献意欲　（誘因≧貢献）（能率・有効性）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コミュニケーション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組織構造の設計原理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専門化の原則</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権限責任一致の原則</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統制範囲の原則</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命令統一性の原則</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例外の原則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組織文化の類型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起業家的文化（アドホクラシー文化）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仲間的文化（クラン文化）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ミッション重視文化（マーケット文化）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官僚主義的文化（ハイアラーキー文化）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ＳＥＣＩモデル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共有化</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社会化（暗黙知→暗黙知）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表出化（暗黙知→形式知）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連結化（形式知→形式知）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内面化（形式知→暗黙知）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ＰＥＳＴ分析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政治</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経済</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社会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技術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228130"/>
                  </a:ext>
                </a:extLst>
              </a:tr>
            </a:tbl>
          </a:graphicData>
        </a:graphic>
      </p:graphicFrame>
      <p:sp>
        <p:nvSpPr>
          <p:cNvPr id="5" name="テキスト ボックス 4">
            <a:extLst>
              <a:ext uri="{FF2B5EF4-FFF2-40B4-BE49-F238E27FC236}">
                <a16:creationId xmlns:a16="http://schemas.microsoft.com/office/drawing/2014/main" id="{37151840-FFD5-B11A-336A-A74A13576F43}"/>
              </a:ext>
            </a:extLst>
          </p:cNvPr>
          <p:cNvSpPr txBox="1"/>
          <p:nvPr/>
        </p:nvSpPr>
        <p:spPr>
          <a:xfrm>
            <a:off x="482139" y="671361"/>
            <a:ext cx="4314305" cy="307777"/>
          </a:xfrm>
          <a:prstGeom prst="rect">
            <a:avLst/>
          </a:prstGeom>
          <a:noFill/>
        </p:spPr>
        <p:txBody>
          <a:bodyPr wrap="square" rtlCol="0">
            <a:spAutoFit/>
          </a:bodyPr>
          <a:lstStyle/>
          <a:p>
            <a:r>
              <a:rPr kumimoji="1" lang="en-US" altLang="ja-JP" sz="1400" dirty="0"/>
              <a:t>【</a:t>
            </a:r>
            <a:r>
              <a:rPr kumimoji="1" lang="ja-JP" altLang="en-US" sz="1400" dirty="0"/>
              <a:t>１次教科書</a:t>
            </a:r>
            <a:r>
              <a:rPr kumimoji="1"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F6BF0F82-471E-92B9-498D-382D07873233}"/>
              </a:ext>
            </a:extLst>
          </p:cNvPr>
          <p:cNvSpPr txBox="1"/>
          <p:nvPr/>
        </p:nvSpPr>
        <p:spPr>
          <a:xfrm>
            <a:off x="482138" y="172228"/>
            <a:ext cx="4314305" cy="369332"/>
          </a:xfrm>
          <a:prstGeom prst="rect">
            <a:avLst/>
          </a:prstGeom>
          <a:noFill/>
        </p:spPr>
        <p:txBody>
          <a:bodyPr wrap="square" rtlCol="0">
            <a:spAutoFit/>
          </a:bodyPr>
          <a:lstStyle/>
          <a:p>
            <a:r>
              <a:rPr kumimoji="1" lang="en-US" altLang="ja-JP" dirty="0"/>
              <a:t>Ⅱ</a:t>
            </a:r>
            <a:r>
              <a:rPr kumimoji="1" lang="ja-JP" altLang="en-US" dirty="0"/>
              <a:t>　マーケティング　</a:t>
            </a:r>
          </a:p>
        </p:txBody>
      </p:sp>
      <p:graphicFrame>
        <p:nvGraphicFramePr>
          <p:cNvPr id="3" name="表 2">
            <a:extLst>
              <a:ext uri="{FF2B5EF4-FFF2-40B4-BE49-F238E27FC236}">
                <a16:creationId xmlns:a16="http://schemas.microsoft.com/office/drawing/2014/main" id="{20D91AB5-7D30-08C4-F53B-64468231A223}"/>
              </a:ext>
            </a:extLst>
          </p:cNvPr>
          <p:cNvGraphicFramePr>
            <a:graphicFrameLocks noGrp="1"/>
          </p:cNvGraphicFramePr>
          <p:nvPr>
            <p:extLst>
              <p:ext uri="{D42A27DB-BD31-4B8C-83A1-F6EECF244321}">
                <p14:modId xmlns:p14="http://schemas.microsoft.com/office/powerpoint/2010/main" val="493764219"/>
              </p:ext>
            </p:extLst>
          </p:nvPr>
        </p:nvGraphicFramePr>
        <p:xfrm>
          <a:off x="169024" y="6210571"/>
          <a:ext cx="11635047" cy="22207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組織構造と人的資源管理がメインとなり、マーケティングに寄せない意識が必要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特徴：１要求事項が分かりにくい　２設問の指示語が明確でない　３類推型が多い　４モラール向上に関することが多い　５設問がマーケティングに関する内容と勘違いしがち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類推型に対しては、一見関係ないと思われる場所に、キーワードが落ちている可能性あり。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マーケティングや生産管理の内容も解答要素に入ってくるが、組織管理と関連させて書く。すべてが組織以外の内容になるのは避ける。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「戦略に組織が従う」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bl>
          </a:graphicData>
        </a:graphic>
      </p:graphicFrame>
      <p:sp>
        <p:nvSpPr>
          <p:cNvPr id="6" name="テキスト ボックス 5">
            <a:extLst>
              <a:ext uri="{FF2B5EF4-FFF2-40B4-BE49-F238E27FC236}">
                <a16:creationId xmlns:a16="http://schemas.microsoft.com/office/drawing/2014/main" id="{A0CB2096-6FFA-B84C-932C-E61259214007}"/>
              </a:ext>
            </a:extLst>
          </p:cNvPr>
          <p:cNvSpPr txBox="1"/>
          <p:nvPr/>
        </p:nvSpPr>
        <p:spPr>
          <a:xfrm>
            <a:off x="169023" y="5888916"/>
            <a:ext cx="4314305" cy="307777"/>
          </a:xfrm>
          <a:prstGeom prst="rect">
            <a:avLst/>
          </a:prstGeom>
          <a:noFill/>
        </p:spPr>
        <p:txBody>
          <a:bodyPr wrap="square" rtlCol="0">
            <a:spAutoFit/>
          </a:bodyPr>
          <a:lstStyle/>
          <a:p>
            <a:r>
              <a:rPr kumimoji="1" lang="en-US" altLang="ja-JP" sz="1400" dirty="0"/>
              <a:t>【</a:t>
            </a:r>
            <a:r>
              <a:rPr kumimoji="1" lang="ja-JP" altLang="en-US" sz="1400" dirty="0"/>
              <a:t>全般事項</a:t>
            </a:r>
            <a:r>
              <a:rPr kumimoji="1" lang="en-US" altLang="ja-JP" sz="1400" dirty="0"/>
              <a:t>】</a:t>
            </a:r>
            <a:endParaRPr kumimoji="1" lang="ja-JP" altLang="en-US" sz="1400" dirty="0"/>
          </a:p>
        </p:txBody>
      </p:sp>
      <p:graphicFrame>
        <p:nvGraphicFramePr>
          <p:cNvPr id="7" name="表 6">
            <a:extLst>
              <a:ext uri="{FF2B5EF4-FFF2-40B4-BE49-F238E27FC236}">
                <a16:creationId xmlns:a16="http://schemas.microsoft.com/office/drawing/2014/main" id="{7B2BE427-47C8-0EC3-8272-0BB9A0277906}"/>
              </a:ext>
            </a:extLst>
          </p:cNvPr>
          <p:cNvGraphicFramePr>
            <a:graphicFrameLocks noGrp="1"/>
          </p:cNvGraphicFramePr>
          <p:nvPr>
            <p:extLst>
              <p:ext uri="{D42A27DB-BD31-4B8C-83A1-F6EECF244321}">
                <p14:modId xmlns:p14="http://schemas.microsoft.com/office/powerpoint/2010/main" val="1386488532"/>
              </p:ext>
            </p:extLst>
          </p:nvPr>
        </p:nvGraphicFramePr>
        <p:xfrm>
          <a:off x="169024" y="8906844"/>
          <a:ext cx="11635048" cy="7255010"/>
        </p:xfrm>
        <a:graphic>
          <a:graphicData uri="http://schemas.openxmlformats.org/drawingml/2006/table">
            <a:tbl>
              <a:tblPr firstRow="1" bandRow="1">
                <a:tableStyleId>{5C22544A-7EE6-4342-B048-85BDC9FD1C3A}</a:tableStyleId>
              </a:tblPr>
              <a:tblGrid>
                <a:gridCol w="1735277">
                  <a:extLst>
                    <a:ext uri="{9D8B030D-6E8A-4147-A177-3AD203B41FA5}">
                      <a16:colId xmlns:a16="http://schemas.microsoft.com/office/drawing/2014/main" val="1570477462"/>
                    </a:ext>
                  </a:extLst>
                </a:gridCol>
                <a:gridCol w="1337663">
                  <a:extLst>
                    <a:ext uri="{9D8B030D-6E8A-4147-A177-3AD203B41FA5}">
                      <a16:colId xmlns:a16="http://schemas.microsoft.com/office/drawing/2014/main" val="44661468"/>
                    </a:ext>
                  </a:extLst>
                </a:gridCol>
                <a:gridCol w="980901">
                  <a:extLst>
                    <a:ext uri="{9D8B030D-6E8A-4147-A177-3AD203B41FA5}">
                      <a16:colId xmlns:a16="http://schemas.microsoft.com/office/drawing/2014/main" val="3611537700"/>
                    </a:ext>
                  </a:extLst>
                </a:gridCol>
                <a:gridCol w="3794760">
                  <a:extLst>
                    <a:ext uri="{9D8B030D-6E8A-4147-A177-3AD203B41FA5}">
                      <a16:colId xmlns:a16="http://schemas.microsoft.com/office/drawing/2014/main" val="104129691"/>
                    </a:ext>
                  </a:extLst>
                </a:gridCol>
                <a:gridCol w="3786447">
                  <a:extLst>
                    <a:ext uri="{9D8B030D-6E8A-4147-A177-3AD203B41FA5}">
                      <a16:colId xmlns:a16="http://schemas.microsoft.com/office/drawing/2014/main" val="1268062435"/>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キーワード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施策項目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メリット・デメリット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96240">
                <a:tc rowSpan="15">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人事施策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kumimoji="1" lang="ja-JP" altLang="en-US" sz="1000" b="0" dirty="0">
                          <a:solidFill>
                            <a:srgbClr val="FF0000"/>
                          </a:solidFill>
                          <a:latin typeface="ＭＳ ゴシック" panose="020B0609070205080204" pitchFamily="49" charset="-128"/>
                          <a:ea typeface="ＭＳ ゴシック" panose="020B0609070205080204" pitchFamily="49" charset="-128"/>
                        </a:rPr>
                        <a:t>採用・配置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新卒採用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幹部候補の育成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人件費抑制</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ノウハウの蓄積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2524282"/>
                  </a:ext>
                </a:extLst>
              </a:tr>
              <a:tr h="27432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経験者の中途採用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即戦力・既存知識のノウハウの確保</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教育コスト抑制</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組織風土の変化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18970606"/>
                  </a:ext>
                </a:extLst>
              </a:tr>
              <a:tr h="2743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組織風土になじまない可能性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1678745"/>
                  </a:ext>
                </a:extLst>
              </a:tr>
              <a:tr h="3505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適材適所の配置</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（ＣＤＰ・ジョブローテション・社内公募制）</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社内業務を総合的に理解</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モチベーション向上・能力開発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78018094"/>
                  </a:ext>
                </a:extLst>
              </a:tr>
              <a:tr h="3505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非正規社員の活用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（職場リーダー制・正社員登用・等級別賃金・能力給）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人件費負担削減</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非正規社員はノンコア業務、社員はコア業務へ集中</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雇用調整を行うことができ、柔軟な勤務体制</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正社員を抱えるリスク回避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8600965"/>
                  </a:ext>
                </a:extLst>
              </a:tr>
              <a:tr h="3505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ノウハウや技術が蓄積しない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情報漏洩のリスクが高まる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労務管理が複雑化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モチベーションが低下する恐れ</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1098781"/>
                  </a:ext>
                </a:extLst>
              </a:tr>
              <a:tr h="35052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000" b="0" dirty="0">
                          <a:solidFill>
                            <a:srgbClr val="FF0000"/>
                          </a:solidFill>
                          <a:latin typeface="ＭＳ ゴシック" panose="020B0609070205080204" pitchFamily="49" charset="-128"/>
                          <a:ea typeface="ＭＳ ゴシック" panose="020B0609070205080204" pitchFamily="49" charset="-128"/>
                        </a:rPr>
                        <a:t>賃金・報酬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成果主義型給与</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総人件費の適正化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若手のモラール向上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人事評価への納得性増大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中途社員も公平に扱われる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7312620"/>
                  </a:ext>
                </a:extLst>
              </a:tr>
              <a:tr h="3505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短期志向に陥りがち</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失敗を恐れがちに</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評価に直接つながらない業務がおろそかに</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58638715"/>
                  </a:ext>
                </a:extLst>
              </a:tr>
              <a:tr h="2743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年功序列賃金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長期的な視点で社員教育が可能</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離職率の低下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会社にあった人材育成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07789635"/>
                  </a:ext>
                </a:extLst>
              </a:tr>
              <a:tr h="2743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人事評価の納得性が低い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労働意欲低下の可能性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0760064"/>
                  </a:ext>
                </a:extLst>
              </a:tr>
              <a:tr h="0">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1000" b="0" dirty="0">
                          <a:solidFill>
                            <a:srgbClr val="FF0000"/>
                          </a:solidFill>
                          <a:latin typeface="ＭＳ ゴシック" panose="020B0609070205080204" pitchFamily="49" charset="-128"/>
                          <a:ea typeface="ＭＳ ゴシック" panose="020B0609070205080204" pitchFamily="49" charset="-128"/>
                        </a:rPr>
                        <a:t>能力開発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ＯＪＴ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チェックポイントの設定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評価項目の設定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1696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Ｏｆｆ－ＪＴ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職務に関する研修</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階層（役職）に応じた研修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66487"/>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自己啓発支援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金銭面・時間の支援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296675"/>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ジョブローテション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上記参考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050035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ＣＤＰ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上記参考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912026"/>
                  </a:ext>
                </a:extLst>
              </a:tr>
            </a:tbl>
          </a:graphicData>
        </a:graphic>
      </p:graphicFrame>
      <p:sp>
        <p:nvSpPr>
          <p:cNvPr id="8" name="テキスト ボックス 7">
            <a:extLst>
              <a:ext uri="{FF2B5EF4-FFF2-40B4-BE49-F238E27FC236}">
                <a16:creationId xmlns:a16="http://schemas.microsoft.com/office/drawing/2014/main" id="{AC105DE9-17FA-FEAB-D1E3-AA4757F65080}"/>
              </a:ext>
            </a:extLst>
          </p:cNvPr>
          <p:cNvSpPr txBox="1"/>
          <p:nvPr/>
        </p:nvSpPr>
        <p:spPr>
          <a:xfrm>
            <a:off x="169024" y="8599067"/>
            <a:ext cx="4314305" cy="307777"/>
          </a:xfrm>
          <a:prstGeom prst="rect">
            <a:avLst/>
          </a:prstGeom>
          <a:noFill/>
        </p:spPr>
        <p:txBody>
          <a:bodyPr wrap="square" rtlCol="0">
            <a:spAutoFit/>
          </a:bodyPr>
          <a:lstStyle/>
          <a:p>
            <a:r>
              <a:rPr kumimoji="1" lang="en-US" altLang="ja-JP" sz="1400" dirty="0"/>
              <a:t>【</a:t>
            </a:r>
            <a:r>
              <a:rPr kumimoji="1" lang="ja-JP" altLang="en-US" sz="1400" dirty="0"/>
              <a:t>フレームワーク</a:t>
            </a:r>
            <a:r>
              <a:rPr kumimoji="1" lang="en-US" altLang="ja-JP" sz="1400" dirty="0"/>
              <a:t>】</a:t>
            </a:r>
            <a:endParaRPr kumimoji="1" lang="ja-JP" altLang="en-US" sz="1400" dirty="0"/>
          </a:p>
        </p:txBody>
      </p:sp>
    </p:spTree>
    <p:extLst>
      <p:ext uri="{BB962C8B-B14F-4D97-AF65-F5344CB8AC3E}">
        <p14:creationId xmlns:p14="http://schemas.microsoft.com/office/powerpoint/2010/main" val="119228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5CB0866-BC8E-4B60-2A50-F5B2541E12C5}"/>
              </a:ext>
            </a:extLst>
          </p:cNvPr>
          <p:cNvGraphicFramePr>
            <a:graphicFrameLocks noGrp="1"/>
          </p:cNvGraphicFramePr>
          <p:nvPr>
            <p:extLst>
              <p:ext uri="{D42A27DB-BD31-4B8C-83A1-F6EECF244321}">
                <p14:modId xmlns:p14="http://schemas.microsoft.com/office/powerpoint/2010/main" val="85871447"/>
              </p:ext>
            </p:extLst>
          </p:nvPr>
        </p:nvGraphicFramePr>
        <p:xfrm>
          <a:off x="219752" y="34808"/>
          <a:ext cx="11635049" cy="15422880"/>
        </p:xfrm>
        <a:graphic>
          <a:graphicData uri="http://schemas.openxmlformats.org/drawingml/2006/table">
            <a:tbl>
              <a:tblPr firstRow="1" bandRow="1">
                <a:tableStyleId>{5C22544A-7EE6-4342-B048-85BDC9FD1C3A}</a:tableStyleId>
              </a:tblPr>
              <a:tblGrid>
                <a:gridCol w="1776154">
                  <a:extLst>
                    <a:ext uri="{9D8B030D-6E8A-4147-A177-3AD203B41FA5}">
                      <a16:colId xmlns:a16="http://schemas.microsoft.com/office/drawing/2014/main" val="1570477462"/>
                    </a:ext>
                  </a:extLst>
                </a:gridCol>
                <a:gridCol w="1296786">
                  <a:extLst>
                    <a:ext uri="{9D8B030D-6E8A-4147-A177-3AD203B41FA5}">
                      <a16:colId xmlns:a16="http://schemas.microsoft.com/office/drawing/2014/main" val="44661468"/>
                    </a:ext>
                  </a:extLst>
                </a:gridCol>
                <a:gridCol w="1553093">
                  <a:extLst>
                    <a:ext uri="{9D8B030D-6E8A-4147-A177-3AD203B41FA5}">
                      <a16:colId xmlns:a16="http://schemas.microsoft.com/office/drawing/2014/main" val="3611537700"/>
                    </a:ext>
                  </a:extLst>
                </a:gridCol>
                <a:gridCol w="3222568">
                  <a:extLst>
                    <a:ext uri="{9D8B030D-6E8A-4147-A177-3AD203B41FA5}">
                      <a16:colId xmlns:a16="http://schemas.microsoft.com/office/drawing/2014/main" val="104129691"/>
                    </a:ext>
                  </a:extLst>
                </a:gridCol>
                <a:gridCol w="3786448">
                  <a:extLst>
                    <a:ext uri="{9D8B030D-6E8A-4147-A177-3AD203B41FA5}">
                      <a16:colId xmlns:a16="http://schemas.microsoft.com/office/drawing/2014/main" val="1268062435"/>
                    </a:ext>
                  </a:extLst>
                </a:gridCol>
              </a:tblGrid>
              <a:tr h="199067">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分　類</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キーワード</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施策項目</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900" b="0" dirty="0">
                          <a:solidFill>
                            <a:schemeClr val="tx1"/>
                          </a:solidFill>
                          <a:latin typeface="ＭＳ ゴシック" panose="020B0609070205080204" pitchFamily="49" charset="-128"/>
                          <a:ea typeface="ＭＳ ゴシック" panose="020B0609070205080204" pitchFamily="49" charset="-128"/>
                        </a:rPr>
                        <a:t>メリット・デメリット</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211509">
                <a:tc rowSpan="7">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人事施策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ひ</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評価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納得性・透明性・</a:t>
                      </a:r>
                      <a:r>
                        <a:rPr kumimoji="1" lang="ja-JP" altLang="en-US" sz="1100" b="1" dirty="0">
                          <a:solidFill>
                            <a:schemeClr val="tx1"/>
                          </a:solidFill>
                          <a:latin typeface="ＭＳ ゴシック" panose="020B0609070205080204" pitchFamily="49" charset="-128"/>
                          <a:ea typeface="ＭＳ ゴシック" panose="020B0609070205080204" pitchFamily="49" charset="-128"/>
                        </a:rPr>
                        <a:t>公平性</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モラール向上</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4814244"/>
                  </a:ext>
                </a:extLst>
              </a:tr>
              <a:tr h="2986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コンピテンシー評価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チャレンジ精神涵養</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モラール向上</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06694973"/>
                  </a:ext>
                </a:extLst>
              </a:tr>
              <a:tr h="2986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目標管理制度（ＭＢＯ）</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モチベーション向上</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目標責任の明確化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6141963"/>
                  </a:ext>
                </a:extLst>
              </a:tr>
              <a:tr h="2115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社内表彰制度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モラール向上</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63193356"/>
                  </a:ext>
                </a:extLst>
              </a:tr>
              <a:tr h="298601">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も</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モチベーション</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１　環境</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職場・作業環境の改善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自由な交流</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4105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ＭＳ ゴシック" panose="020B0609070205080204" pitchFamily="49" charset="-128"/>
                          <a:ea typeface="ＭＳ ゴシック" panose="020B0609070205080204" pitchFamily="49" charset="-128"/>
                        </a:rPr>
                        <a:t>２　職務充実・職務拡大</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昇進・昇格</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a:t>
                      </a:r>
                      <a:r>
                        <a:rPr kumimoji="1" lang="en-US" altLang="ja-JP" sz="900" b="0" dirty="0">
                          <a:solidFill>
                            <a:schemeClr val="tx1"/>
                          </a:solidFill>
                          <a:latin typeface="ＭＳ ゴシック" panose="020B0609070205080204" pitchFamily="49" charset="-128"/>
                          <a:ea typeface="ＭＳ ゴシック" panose="020B0609070205080204" pitchFamily="49" charset="-128"/>
                        </a:rPr>
                        <a:t>CDP</a:t>
                      </a:r>
                      <a:r>
                        <a:rPr kumimoji="1" lang="ja-JP" altLang="en-US" sz="900" b="0" dirty="0">
                          <a:solidFill>
                            <a:schemeClr val="tx1"/>
                          </a:solidFill>
                          <a:latin typeface="ＭＳ ゴシック" panose="020B0609070205080204" pitchFamily="49" charset="-128"/>
                          <a:ea typeface="ＭＳ ゴシック" panose="020B0609070205080204" pitchFamily="49" charset="-128"/>
                        </a:rPr>
                        <a:t>・ジョブローテション</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提案制度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964229"/>
                  </a:ext>
                </a:extLst>
              </a:tr>
              <a:tr h="2115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ＭＳ ゴシック" panose="020B0609070205080204" pitchFamily="49" charset="-128"/>
                          <a:ea typeface="ＭＳ ゴシック" panose="020B0609070205080204" pitchFamily="49" charset="-128"/>
                        </a:rPr>
                        <a:t>３　動機付け（認められること）</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a:t>
                      </a:r>
                      <a:r>
                        <a:rPr kumimoji="1" lang="en-US" altLang="ja-JP" sz="900" b="0" dirty="0">
                          <a:solidFill>
                            <a:schemeClr val="tx1"/>
                          </a:solidFill>
                          <a:latin typeface="ＭＳ ゴシック" panose="020B0609070205080204" pitchFamily="49" charset="-128"/>
                          <a:ea typeface="ＭＳ ゴシック" panose="020B0609070205080204" pitchFamily="49" charset="-128"/>
                        </a:rPr>
                        <a:t>MBO</a:t>
                      </a:r>
                      <a:r>
                        <a:rPr kumimoji="1" lang="ja-JP" altLang="en-US" sz="900" b="0" dirty="0">
                          <a:solidFill>
                            <a:schemeClr val="tx1"/>
                          </a:solidFill>
                          <a:latin typeface="ＭＳ ゴシック" panose="020B0609070205080204" pitchFamily="49" charset="-128"/>
                          <a:ea typeface="ＭＳ ゴシック" panose="020B0609070205080204" pitchFamily="49" charset="-128"/>
                        </a:rPr>
                        <a:t>・社内表彰・面接制度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068777"/>
                  </a:ext>
                </a:extLst>
              </a:tr>
              <a:tr h="410576">
                <a:tc rowSpan="19">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組織施策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け</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権限委譲</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部門長への権限委譲</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次期社長（幹部）候補の育成</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利益責任の明確化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意思決定迅速化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74718729"/>
                  </a:ext>
                </a:extLst>
              </a:tr>
              <a:tr h="2115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社員への権限委譲（リーダー制・提案制度）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社員のチャレンジ精神向上</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4007235"/>
                  </a:ext>
                </a:extLst>
              </a:tr>
              <a:tr h="522551">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2">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ぶ</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2">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部門</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機能別組織</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トップ集中型で、統制が容易</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専門化が進み効率的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各構成員の権限が明確</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４　業務集中による規模の経済の発揮</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0873280"/>
                  </a:ext>
                </a:extLst>
              </a:tr>
              <a:tr h="52255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外部環境に対応できない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部門間の交流の停滞</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部門の責任があいまい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４　トップの意思決定に遅れ</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2387608"/>
                  </a:ext>
                </a:extLst>
              </a:tr>
              <a:tr h="29860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ラインアンドスタッフ組織</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専門的な能力を有効活用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命令の統一性を確保</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76719959"/>
                  </a:ext>
                </a:extLst>
              </a:tr>
              <a:tr h="2986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スタッフ増加による間接費増大</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組織の混乱を招く恐れ</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14508927"/>
                  </a:ext>
                </a:extLst>
              </a:tr>
              <a:tr h="4105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事業部制組織</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利益責任が明確化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事業部単位での活動により、柔軟・即応の対応が可能</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管理者の育成、後継者の育成</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70900228"/>
                  </a:ext>
                </a:extLst>
              </a:tr>
              <a:tr h="4105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セクショナリズムが発生しやすい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短期業績志向に陥りがち</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経営資源重複によるコスト増加</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8048090"/>
                  </a:ext>
                </a:extLst>
              </a:tr>
              <a:tr h="2986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マトリクス組織</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情報共有が活性化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人的資源が共有でき課題に柔軟に対応</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60163358"/>
                  </a:ext>
                </a:extLst>
              </a:tr>
              <a:tr h="4105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組織内コンフリクトの発生</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責任所在が不明確</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意見の対立の増大</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67601"/>
                  </a:ext>
                </a:extLst>
              </a:tr>
              <a:tr h="298601">
                <a:tc vMerge="1">
                  <a:txBody>
                    <a:bodyPr/>
                    <a:lstStyle/>
                    <a:p>
                      <a:endParaRPr kumimoji="1" lang="ja-JP" altLang="en-US"/>
                    </a:p>
                  </a:txBody>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組織のフラット化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意思決定や組織行動のスピードアップ</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トップと平社員とのコミュニケーション増加</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8539707"/>
                  </a:ext>
                </a:extLst>
              </a:tr>
              <a:tr h="298601">
                <a:tc vMerge="1">
                  <a:txBody>
                    <a:bodyPr/>
                    <a:lstStyle/>
                    <a:p>
                      <a:endParaRPr kumimoji="1" lang="ja-JP" altLang="en-US"/>
                    </a:p>
                  </a:txBody>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トップの管理負担増大</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中間管理職の士気低下</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2716282"/>
                  </a:ext>
                </a:extLst>
              </a:tr>
              <a:tr h="410576">
                <a:tc vMerge="1">
                  <a:txBody>
                    <a:bodyPr/>
                    <a:lstStyle/>
                    <a:p>
                      <a:endParaRPr kumimoji="1" lang="ja-JP" altLang="en-US"/>
                    </a:p>
                  </a:txBody>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プロジェクトチーム</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市場の変化に対し柔軟な対応</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明確な目標ができ組織活性化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専門的分野の活用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6121218"/>
                  </a:ext>
                </a:extLst>
              </a:tr>
              <a:tr h="410576">
                <a:tc vMerge="1">
                  <a:txBody>
                    <a:bodyPr/>
                    <a:lstStyle/>
                    <a:p>
                      <a:endParaRPr kumimoji="1" lang="ja-JP" altLang="en-US"/>
                    </a:p>
                  </a:txBody>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既存組織とのコンフリクト</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知識やノウハウが蓄積されにくい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長期的な視点を持ちにくい</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3692299"/>
                  </a:ext>
                </a:extLst>
              </a:tr>
              <a:tr h="348367">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かい</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階層</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職務拡大・職務拡充</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（昇進・昇格・役職公募制）</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394980"/>
                  </a:ext>
                </a:extLst>
              </a:tr>
              <a:tr h="186625">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ね</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ネットワーク</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外注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外部の専門性活用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自社のコア事業に集中</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人件費の削減</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594832"/>
                  </a:ext>
                </a:extLst>
              </a:tr>
              <a:tr h="18662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ノウハウが蓄積できない</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品質管理が難しく、ミスや不良につながる</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9423437"/>
                  </a:ext>
                </a:extLst>
              </a:tr>
              <a:tr h="2115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企業間提携</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075455"/>
                  </a:ext>
                </a:extLst>
              </a:tr>
              <a:tr h="522551">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こ</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rgbClr val="FF0000"/>
                          </a:solidFill>
                          <a:latin typeface="ＭＳ ゴシック" panose="020B0609070205080204" pitchFamily="49" charset="-128"/>
                          <a:ea typeface="ＭＳ ゴシック" panose="020B0609070205080204" pitchFamily="49" charset="-128"/>
                        </a:rPr>
                        <a:t>コミュニケーション</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社内コミュニケーション</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報告体制の明確化</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定期報告会の開催</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グループウェア等の情報共有</a:t>
                      </a:r>
                      <a:r>
                        <a:rPr kumimoji="1" lang="en-US" altLang="ja-JP" sz="900" b="0" dirty="0">
                          <a:solidFill>
                            <a:schemeClr val="tx1"/>
                          </a:solidFill>
                          <a:latin typeface="ＭＳ ゴシック" panose="020B0609070205080204" pitchFamily="49" charset="-128"/>
                          <a:ea typeface="ＭＳ ゴシック" panose="020B0609070205080204" pitchFamily="49" charset="-128"/>
                        </a:rPr>
                        <a:t>DB</a:t>
                      </a:r>
                      <a:r>
                        <a:rPr kumimoji="1" lang="ja-JP" altLang="en-US" sz="900" b="0" dirty="0">
                          <a:solidFill>
                            <a:schemeClr val="tx1"/>
                          </a:solidFill>
                          <a:latin typeface="ＭＳ ゴシック" panose="020B0609070205080204" pitchFamily="49" charset="-128"/>
                          <a:ea typeface="ＭＳ ゴシック" panose="020B0609070205080204" pitchFamily="49" charset="-128"/>
                        </a:rPr>
                        <a:t>使用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４　プロジェクトチーム・マトリクス組織への編成</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969645"/>
                  </a:ext>
                </a:extLst>
              </a:tr>
              <a:tr h="211509">
                <a:tc rowSpan="9">
                  <a:txBody>
                    <a:bodyPr/>
                    <a:lstStyle/>
                    <a:p>
                      <a:pPr algn="ctr"/>
                      <a:endParaRPr kumimoji="1" lang="ja-JP" altLang="en-US" sz="11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gridSpan="2">
                  <a:txBody>
                    <a:bodyPr/>
                    <a:lstStyle/>
                    <a:p>
                      <a:pPr algn="ctr"/>
                      <a:r>
                        <a:rPr kumimoji="1" lang="ja-JP" altLang="en-US" sz="1100" b="0" dirty="0">
                          <a:solidFill>
                            <a:schemeClr val="tx1"/>
                          </a:solidFill>
                          <a:latin typeface="ＭＳ ゴシック" panose="020B0609070205080204" pitchFamily="49" charset="-128"/>
                          <a:ea typeface="ＭＳ ゴシック" panose="020B0609070205080204" pitchFamily="49" charset="-128"/>
                        </a:rPr>
                        <a:t>事業継承</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h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ノウハウの継承</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a:t>
                      </a:r>
                      <a:r>
                        <a:rPr kumimoji="1" lang="en-US" altLang="ja-JP" sz="900" b="0" dirty="0">
                          <a:solidFill>
                            <a:schemeClr val="tx1"/>
                          </a:solidFill>
                          <a:latin typeface="ＭＳ ゴシック" panose="020B0609070205080204" pitchFamily="49" charset="-128"/>
                          <a:ea typeface="ＭＳ ゴシック" panose="020B0609070205080204" pitchFamily="49" charset="-128"/>
                        </a:rPr>
                        <a:t>OJT</a:t>
                      </a:r>
                      <a:r>
                        <a:rPr kumimoji="1" lang="ja-JP" altLang="en-US" sz="900" b="0" dirty="0">
                          <a:solidFill>
                            <a:schemeClr val="tx1"/>
                          </a:solidFill>
                          <a:latin typeface="ＭＳ ゴシック" panose="020B0609070205080204" pitchFamily="49" charset="-128"/>
                          <a:ea typeface="ＭＳ ゴシック" panose="020B0609070205080204" pitchFamily="49" charset="-128"/>
                        </a:rPr>
                        <a:t>を通した継承</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09891"/>
                  </a:ext>
                </a:extLst>
              </a:tr>
              <a:tr h="52255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a:r>
                        <a:rPr kumimoji="1" lang="ja-JP" altLang="en-US" sz="1100" b="0" dirty="0">
                          <a:solidFill>
                            <a:schemeClr val="tx1"/>
                          </a:solidFill>
                          <a:latin typeface="ＭＳ ゴシック" panose="020B0609070205080204" pitchFamily="49" charset="-128"/>
                          <a:ea typeface="ＭＳ ゴシック" panose="020B0609070205080204" pitchFamily="49" charset="-128"/>
                        </a:rPr>
                        <a:t>後継者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段階的な権限移譲</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部門長・社内ベンチャー等で経営責任を持たせる</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先代によるバックアップ体制</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４　財産・債務の処理・分配</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7568648"/>
                  </a:ext>
                </a:extLst>
              </a:tr>
              <a:tr h="410576">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3">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Ｍ＆Ａ</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秘密の保持</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企業文化の融合</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各種規則・マニュアルの整備</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132932"/>
                  </a:ext>
                </a:extLst>
              </a:tr>
              <a:tr h="634526">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既存事業とのシナジー効果</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弱みの補強</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低コストで迅速な事業再構築・多角化が可能に</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４　新規立ち上げより低リスク</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５　売却側はノンコア事業を手放し、創業者利益を得る</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499524"/>
                  </a:ext>
                </a:extLst>
              </a:tr>
              <a:tr h="410576">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経営資源が重複する</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昇進や待遇に関するコンフリクトの発生</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３　買収された社員の士気低下の恐れ</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825950"/>
                  </a:ext>
                </a:extLst>
              </a:tr>
              <a:tr h="199067">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企業文化の変革</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経営トップの認識・リーダーシップ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過去の成功にとらわれず、リッチな意見を収集</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885803"/>
                  </a:ext>
                </a:extLst>
              </a:tr>
              <a:tr h="199067">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フレームワークを使用した人事・組織施策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上記施策を実施</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021897"/>
                  </a:ext>
                </a:extLst>
              </a:tr>
              <a:tr h="298601">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多角化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4">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シナジー効果</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２　リスク分散</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797275"/>
                  </a:ext>
                </a:extLst>
              </a:tr>
              <a:tr h="1866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　経営資源の分散</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822259"/>
                  </a:ext>
                </a:extLst>
              </a:tr>
              <a:tr h="186625">
                <a:tc rowSpan="2">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同族経営</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vMerge="1">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224992"/>
                  </a:ext>
                </a:extLst>
              </a:tr>
              <a:tr h="186625">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vMerge="1">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１</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341568"/>
                  </a:ext>
                </a:extLst>
              </a:tr>
            </a:tbl>
          </a:graphicData>
        </a:graphic>
      </p:graphicFrame>
    </p:spTree>
    <p:extLst>
      <p:ext uri="{BB962C8B-B14F-4D97-AF65-F5344CB8AC3E}">
        <p14:creationId xmlns:p14="http://schemas.microsoft.com/office/powerpoint/2010/main" val="316978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DA22DA4-BEF8-E1CA-B17C-DDEDC59FAAA2}"/>
              </a:ext>
            </a:extLst>
          </p:cNvPr>
          <p:cNvGraphicFramePr>
            <a:graphicFrameLocks noGrp="1"/>
          </p:cNvGraphicFramePr>
          <p:nvPr>
            <p:extLst>
              <p:ext uri="{D42A27DB-BD31-4B8C-83A1-F6EECF244321}">
                <p14:modId xmlns:p14="http://schemas.microsoft.com/office/powerpoint/2010/main" val="3284711371"/>
              </p:ext>
            </p:extLst>
          </p:nvPr>
        </p:nvGraphicFramePr>
        <p:xfrm>
          <a:off x="74756" y="1136303"/>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ワード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新規顧客獲得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顧客ニーズの把握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売上・収益の拡大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高付加価値化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競争優位獲得・発揮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迅速な継承（買収）が可能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モラール向上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前近代的な人事管理からの脱却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5" name="表 4">
            <a:extLst>
              <a:ext uri="{FF2B5EF4-FFF2-40B4-BE49-F238E27FC236}">
                <a16:creationId xmlns:a16="http://schemas.microsoft.com/office/drawing/2014/main" id="{821EF868-D76B-4F26-6D6E-D4F14604AF92}"/>
              </a:ext>
            </a:extLst>
          </p:cNvPr>
          <p:cNvGraphicFramePr>
            <a:graphicFrameLocks noGrp="1"/>
          </p:cNvGraphicFramePr>
          <p:nvPr>
            <p:extLst>
              <p:ext uri="{D42A27DB-BD31-4B8C-83A1-F6EECF244321}">
                <p14:modId xmlns:p14="http://schemas.microsoft.com/office/powerpoint/2010/main" val="4224987338"/>
              </p:ext>
            </p:extLst>
          </p:nvPr>
        </p:nvGraphicFramePr>
        <p:xfrm>
          <a:off x="4200098" y="1136303"/>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ワード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モチベーション向上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組織の若返り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迅速な意思決定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専門性の強化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組織文化を融合・改革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地域活性化・繁栄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責任の明確化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技術の高度化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挑戦意欲向上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sp>
        <p:nvSpPr>
          <p:cNvPr id="7" name="テキスト ボックス 6">
            <a:extLst>
              <a:ext uri="{FF2B5EF4-FFF2-40B4-BE49-F238E27FC236}">
                <a16:creationId xmlns:a16="http://schemas.microsoft.com/office/drawing/2014/main" id="{F13B8F2B-B054-4DB9-399E-DE6455A83587}"/>
              </a:ext>
            </a:extLst>
          </p:cNvPr>
          <p:cNvSpPr txBox="1"/>
          <p:nvPr/>
        </p:nvSpPr>
        <p:spPr>
          <a:xfrm>
            <a:off x="371475" y="714823"/>
            <a:ext cx="4314305" cy="307777"/>
          </a:xfrm>
          <a:prstGeom prst="rect">
            <a:avLst/>
          </a:prstGeom>
          <a:noFill/>
        </p:spPr>
        <p:txBody>
          <a:bodyPr wrap="square" rtlCol="0">
            <a:spAutoFit/>
          </a:bodyPr>
          <a:lstStyle/>
          <a:p>
            <a:r>
              <a:rPr kumimoji="1" lang="en-US" altLang="ja-JP" sz="1400" dirty="0"/>
              <a:t>【</a:t>
            </a:r>
            <a:r>
              <a:rPr kumimoji="1" lang="ja-JP" altLang="en-US" sz="1400" dirty="0"/>
              <a:t>便利な表現・解答の方向性</a:t>
            </a:r>
            <a:r>
              <a:rPr kumimoji="1" lang="en-US" altLang="ja-JP" sz="1400" dirty="0"/>
              <a:t>】</a:t>
            </a:r>
            <a:endParaRPr kumimoji="1" lang="ja-JP" altLang="en-US" sz="1400" dirty="0"/>
          </a:p>
        </p:txBody>
      </p:sp>
      <p:sp>
        <p:nvSpPr>
          <p:cNvPr id="8" name="テキスト ボックス 7">
            <a:extLst>
              <a:ext uri="{FF2B5EF4-FFF2-40B4-BE49-F238E27FC236}">
                <a16:creationId xmlns:a16="http://schemas.microsoft.com/office/drawing/2014/main" id="{0F0B33B8-198D-7C31-571C-749DADE98B9C}"/>
              </a:ext>
            </a:extLst>
          </p:cNvPr>
          <p:cNvSpPr txBox="1"/>
          <p:nvPr/>
        </p:nvSpPr>
        <p:spPr>
          <a:xfrm>
            <a:off x="371475" y="5782123"/>
            <a:ext cx="4314305" cy="307777"/>
          </a:xfrm>
          <a:prstGeom prst="rect">
            <a:avLst/>
          </a:prstGeom>
          <a:noFill/>
        </p:spPr>
        <p:txBody>
          <a:bodyPr wrap="square" rtlCol="0">
            <a:spAutoFit/>
          </a:bodyPr>
          <a:lstStyle/>
          <a:p>
            <a:r>
              <a:rPr kumimoji="1" lang="en-US" altLang="ja-JP" sz="1400" dirty="0"/>
              <a:t>【</a:t>
            </a:r>
            <a:r>
              <a:rPr kumimoji="1" lang="ja-JP" altLang="en-US" sz="1400" dirty="0"/>
              <a:t>施策列挙</a:t>
            </a:r>
            <a:r>
              <a:rPr kumimoji="1" lang="en-US" altLang="ja-JP" sz="1400" dirty="0"/>
              <a:t>】</a:t>
            </a:r>
            <a:endParaRPr kumimoji="1" lang="ja-JP" altLang="en-US" sz="1400" dirty="0"/>
          </a:p>
        </p:txBody>
      </p:sp>
      <p:graphicFrame>
        <p:nvGraphicFramePr>
          <p:cNvPr id="9" name="表 8">
            <a:extLst>
              <a:ext uri="{FF2B5EF4-FFF2-40B4-BE49-F238E27FC236}">
                <a16:creationId xmlns:a16="http://schemas.microsoft.com/office/drawing/2014/main" id="{CFC80368-A504-F706-E250-9092ECE13946}"/>
              </a:ext>
            </a:extLst>
          </p:cNvPr>
          <p:cNvGraphicFramePr>
            <a:graphicFrameLocks noGrp="1"/>
          </p:cNvGraphicFramePr>
          <p:nvPr>
            <p:extLst>
              <p:ext uri="{D42A27DB-BD31-4B8C-83A1-F6EECF244321}">
                <p14:modId xmlns:p14="http://schemas.microsoft.com/office/powerpoint/2010/main" val="1780321694"/>
              </p:ext>
            </p:extLst>
          </p:nvPr>
        </p:nvGraphicFramePr>
        <p:xfrm>
          <a:off x="79258" y="6470303"/>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戦　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他社との差別化、競争優位性の獲得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専門分野への経営資源集中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協力企業とのネットワーク構築、関係性強化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細かい顧客ニーズへの対応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前職の知見・人脈を活かす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既存事業の強化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管理者へ就任させ後継者を育成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大手取引先への依存度低下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差別化集中戦略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友好的かつ迅速な買収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11" name="表 10">
            <a:extLst>
              <a:ext uri="{FF2B5EF4-FFF2-40B4-BE49-F238E27FC236}">
                <a16:creationId xmlns:a16="http://schemas.microsoft.com/office/drawing/2014/main" id="{B10648A6-3214-D084-FA64-CF9C5B3CA6D3}"/>
              </a:ext>
            </a:extLst>
          </p:cNvPr>
          <p:cNvGraphicFramePr>
            <a:graphicFrameLocks noGrp="1"/>
          </p:cNvGraphicFramePr>
          <p:nvPr>
            <p:extLst>
              <p:ext uri="{D42A27DB-BD31-4B8C-83A1-F6EECF244321}">
                <p14:modId xmlns:p14="http://schemas.microsoft.com/office/powerpoint/2010/main" val="3486907859"/>
              </p:ext>
            </p:extLst>
          </p:nvPr>
        </p:nvGraphicFramePr>
        <p:xfrm>
          <a:off x="8325440" y="6470303"/>
          <a:ext cx="3639405" cy="4115782"/>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戦　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411692">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企業間や産学連携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12" name="表 11">
            <a:extLst>
              <a:ext uri="{FF2B5EF4-FFF2-40B4-BE49-F238E27FC236}">
                <a16:creationId xmlns:a16="http://schemas.microsoft.com/office/drawing/2014/main" id="{C7E07170-E3C2-1D08-E397-B3659C3B9641}"/>
              </a:ext>
            </a:extLst>
          </p:cNvPr>
          <p:cNvGraphicFramePr>
            <a:graphicFrameLocks noGrp="1"/>
          </p:cNvGraphicFramePr>
          <p:nvPr>
            <p:extLst>
              <p:ext uri="{D42A27DB-BD31-4B8C-83A1-F6EECF244321}">
                <p14:modId xmlns:p14="http://schemas.microsoft.com/office/powerpoint/2010/main" val="1049247806"/>
              </p:ext>
            </p:extLst>
          </p:nvPr>
        </p:nvGraphicFramePr>
        <p:xfrm>
          <a:off x="4276297" y="6470303"/>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戦　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新規市場への取引拡大・分散・獲得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コアテクノロジーの明確化・活用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混成チームの活用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製品開発力の強化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提案制度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長期的な評価制度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共同プロジェクトなど外部機関との連携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公的支援の享受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過去の強みの復活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機能別組織により専門家・効率化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13" name="表 12">
            <a:extLst>
              <a:ext uri="{FF2B5EF4-FFF2-40B4-BE49-F238E27FC236}">
                <a16:creationId xmlns:a16="http://schemas.microsoft.com/office/drawing/2014/main" id="{301CD85D-4047-B511-01D1-63B180ABB6A2}"/>
              </a:ext>
            </a:extLst>
          </p:cNvPr>
          <p:cNvGraphicFramePr>
            <a:graphicFrameLocks noGrp="1"/>
          </p:cNvGraphicFramePr>
          <p:nvPr>
            <p:extLst>
              <p:ext uri="{D42A27DB-BD31-4B8C-83A1-F6EECF244321}">
                <p14:modId xmlns:p14="http://schemas.microsoft.com/office/powerpoint/2010/main" val="3365023431"/>
              </p:ext>
            </p:extLst>
          </p:nvPr>
        </p:nvGraphicFramePr>
        <p:xfrm>
          <a:off x="74755" y="10925636"/>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ノウハウの内部蓄積（</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OJT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組織内における情報共有促進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継続的・全社的な取り組み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営業担当者を設置し営業力強化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組織全体での適正な配置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能力開発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ノウハウのある人材の採用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標準化→マニュアル化→ＤＢ化（一元管理）</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従業員への</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IT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提案力向上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graphicFrame>
        <p:nvGraphicFramePr>
          <p:cNvPr id="14" name="表 13">
            <a:extLst>
              <a:ext uri="{FF2B5EF4-FFF2-40B4-BE49-F238E27FC236}">
                <a16:creationId xmlns:a16="http://schemas.microsoft.com/office/drawing/2014/main" id="{A71BC467-E09F-2C54-D7D0-2AF27240EF37}"/>
              </a:ext>
            </a:extLst>
          </p:cNvPr>
          <p:cNvGraphicFramePr>
            <a:graphicFrameLocks noGrp="1"/>
          </p:cNvGraphicFramePr>
          <p:nvPr>
            <p:extLst>
              <p:ext uri="{D42A27DB-BD31-4B8C-83A1-F6EECF244321}">
                <p14:modId xmlns:p14="http://schemas.microsoft.com/office/powerpoint/2010/main" val="1045131140"/>
              </p:ext>
            </p:extLst>
          </p:nvPr>
        </p:nvGraphicFramePr>
        <p:xfrm>
          <a:off x="4342972" y="10925636"/>
          <a:ext cx="3639405" cy="407493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2810903">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組織管理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成果主義や業績連動の導入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公平・公正・適正な評価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各従業員に裁量を与える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非正規社員の活用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段階的な権限移譲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0725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022218"/>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66374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4823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81228"/>
                  </a:ext>
                </a:extLst>
              </a:tr>
            </a:tbl>
          </a:graphicData>
        </a:graphic>
      </p:graphicFrame>
    </p:spTree>
    <p:extLst>
      <p:ext uri="{BB962C8B-B14F-4D97-AF65-F5344CB8AC3E}">
        <p14:creationId xmlns:p14="http://schemas.microsoft.com/office/powerpoint/2010/main" val="52234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0D6CB39-CBF8-E517-58D9-917761898211}"/>
              </a:ext>
            </a:extLst>
          </p:cNvPr>
          <p:cNvGraphicFramePr>
            <a:graphicFrameLocks noGrp="1"/>
          </p:cNvGraphicFramePr>
          <p:nvPr>
            <p:extLst>
              <p:ext uri="{D42A27DB-BD31-4B8C-83A1-F6EECF244321}">
                <p14:modId xmlns:p14="http://schemas.microsoft.com/office/powerpoint/2010/main" val="2506207564"/>
              </p:ext>
            </p:extLst>
          </p:nvPr>
        </p:nvGraphicFramePr>
        <p:xfrm>
          <a:off x="160635" y="1177177"/>
          <a:ext cx="11635047" cy="1108210"/>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施策は　誰に（デモ・ジオ・サイコ）、何を、どのように　で書く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強みの絞り込み基準：他社と比べた特記事項、現在の事業に大きく貢献している事項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bl>
          </a:graphicData>
        </a:graphic>
      </p:graphicFrame>
      <p:sp>
        <p:nvSpPr>
          <p:cNvPr id="2" name="テキスト ボックス 1">
            <a:extLst>
              <a:ext uri="{FF2B5EF4-FFF2-40B4-BE49-F238E27FC236}">
                <a16:creationId xmlns:a16="http://schemas.microsoft.com/office/drawing/2014/main" id="{423B8382-5116-2FCC-071A-F8F8C7A2840B}"/>
              </a:ext>
            </a:extLst>
          </p:cNvPr>
          <p:cNvSpPr txBox="1"/>
          <p:nvPr/>
        </p:nvSpPr>
        <p:spPr>
          <a:xfrm>
            <a:off x="371475" y="714823"/>
            <a:ext cx="4314305" cy="307777"/>
          </a:xfrm>
          <a:prstGeom prst="rect">
            <a:avLst/>
          </a:prstGeom>
          <a:noFill/>
        </p:spPr>
        <p:txBody>
          <a:bodyPr wrap="square" rtlCol="0">
            <a:spAutoFit/>
          </a:bodyPr>
          <a:lstStyle/>
          <a:p>
            <a:r>
              <a:rPr kumimoji="1" lang="en-US" altLang="ja-JP" sz="1400" dirty="0"/>
              <a:t>【</a:t>
            </a:r>
            <a:r>
              <a:rPr kumimoji="1" lang="ja-JP" altLang="en-US" sz="1400" dirty="0"/>
              <a:t>補足</a:t>
            </a:r>
            <a:r>
              <a:rPr kumimoji="1" lang="en-US" altLang="ja-JP" sz="1400" dirty="0"/>
              <a:t>】</a:t>
            </a:r>
            <a:endParaRPr kumimoji="1" lang="ja-JP" altLang="en-US" sz="1400" dirty="0"/>
          </a:p>
        </p:txBody>
      </p:sp>
    </p:spTree>
    <p:extLst>
      <p:ext uri="{BB962C8B-B14F-4D97-AF65-F5344CB8AC3E}">
        <p14:creationId xmlns:p14="http://schemas.microsoft.com/office/powerpoint/2010/main" val="131930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6024AC1-2A59-9662-4FAE-631D75B8F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21" y="8724246"/>
            <a:ext cx="9144000" cy="6858000"/>
          </a:xfrm>
          <a:prstGeom prst="rect">
            <a:avLst/>
          </a:prstGeom>
        </p:spPr>
      </p:pic>
      <p:pic>
        <p:nvPicPr>
          <p:cNvPr id="7" name="図 6">
            <a:extLst>
              <a:ext uri="{FF2B5EF4-FFF2-40B4-BE49-F238E27FC236}">
                <a16:creationId xmlns:a16="http://schemas.microsoft.com/office/drawing/2014/main" id="{37A2ABF3-DF2B-44D2-CDA7-2E9E8004B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221" y="574513"/>
            <a:ext cx="9144000" cy="6858000"/>
          </a:xfrm>
          <a:prstGeom prst="rect">
            <a:avLst/>
          </a:prstGeom>
        </p:spPr>
      </p:pic>
      <p:sp>
        <p:nvSpPr>
          <p:cNvPr id="2" name="テキスト ボックス 1">
            <a:extLst>
              <a:ext uri="{FF2B5EF4-FFF2-40B4-BE49-F238E27FC236}">
                <a16:creationId xmlns:a16="http://schemas.microsoft.com/office/drawing/2014/main" id="{6B5609CD-99EF-98E9-D10A-DD71916B9051}"/>
              </a:ext>
            </a:extLst>
          </p:cNvPr>
          <p:cNvSpPr txBox="1"/>
          <p:nvPr/>
        </p:nvSpPr>
        <p:spPr>
          <a:xfrm>
            <a:off x="0" y="159658"/>
            <a:ext cx="4314305" cy="307777"/>
          </a:xfrm>
          <a:prstGeom prst="rect">
            <a:avLst/>
          </a:prstGeom>
          <a:noFill/>
        </p:spPr>
        <p:txBody>
          <a:bodyPr wrap="square" rtlCol="0">
            <a:spAutoFit/>
          </a:bodyPr>
          <a:lstStyle/>
          <a:p>
            <a:r>
              <a:rPr kumimoji="1" lang="en-US" altLang="ja-JP" sz="1400" dirty="0"/>
              <a:t>【</a:t>
            </a:r>
            <a:r>
              <a:rPr kumimoji="1" lang="ja-JP" altLang="en-US" sz="1400" dirty="0"/>
              <a:t>参考資料</a:t>
            </a:r>
            <a:r>
              <a:rPr kumimoji="1" lang="en-US" altLang="ja-JP" sz="1400" dirty="0"/>
              <a:t>】</a:t>
            </a:r>
            <a:endParaRPr kumimoji="1" lang="ja-JP" altLang="en-US" sz="1400" dirty="0"/>
          </a:p>
        </p:txBody>
      </p:sp>
    </p:spTree>
    <p:extLst>
      <p:ext uri="{BB962C8B-B14F-4D97-AF65-F5344CB8AC3E}">
        <p14:creationId xmlns:p14="http://schemas.microsoft.com/office/powerpoint/2010/main" val="23003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79E1ADC-5373-0A51-045C-5DBB6CC559BE}"/>
              </a:ext>
            </a:extLst>
          </p:cNvPr>
          <p:cNvGraphicFramePr>
            <a:graphicFrameLocks noGrp="1"/>
          </p:cNvGraphicFramePr>
          <p:nvPr>
            <p:extLst>
              <p:ext uri="{D42A27DB-BD31-4B8C-83A1-F6EECF244321}">
                <p14:modId xmlns:p14="http://schemas.microsoft.com/office/powerpoint/2010/main" val="798031519"/>
              </p:ext>
            </p:extLst>
          </p:nvPr>
        </p:nvGraphicFramePr>
        <p:xfrm>
          <a:off x="169025" y="733603"/>
          <a:ext cx="11853948" cy="6828290"/>
        </p:xfrm>
        <a:graphic>
          <a:graphicData uri="http://schemas.openxmlformats.org/drawingml/2006/table">
            <a:tbl>
              <a:tblPr firstRow="1" bandRow="1">
                <a:tableStyleId>{5C22544A-7EE6-4342-B048-85BDC9FD1C3A}</a:tableStyleId>
              </a:tblPr>
              <a:tblGrid>
                <a:gridCol w="606829">
                  <a:extLst>
                    <a:ext uri="{9D8B030D-6E8A-4147-A177-3AD203B41FA5}">
                      <a16:colId xmlns:a16="http://schemas.microsoft.com/office/drawing/2014/main" val="1570477462"/>
                    </a:ext>
                  </a:extLst>
                </a:gridCol>
                <a:gridCol w="3344487">
                  <a:extLst>
                    <a:ext uri="{9D8B030D-6E8A-4147-A177-3AD203B41FA5}">
                      <a16:colId xmlns:a16="http://schemas.microsoft.com/office/drawing/2014/main" val="44661468"/>
                    </a:ext>
                  </a:extLst>
                </a:gridCol>
                <a:gridCol w="7902632">
                  <a:extLst>
                    <a:ext uri="{9D8B030D-6E8A-4147-A177-3AD203B41FA5}">
                      <a16:colId xmlns:a16="http://schemas.microsoft.com/office/drawing/2014/main" val="342394324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暗記項目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先発優位性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消費者の心理に「参入障壁」を形成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早期に経験効果曲線を実現</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イノベーター層の早期取り込み</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有利な市場ポジションの占有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スイッチングコストの発生を利用できる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希少資源を先取りできる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後発優位性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需要の不確実性を見極められる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PR</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コスト・研究開発コストの節約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顧客の変化に柔軟に対応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成長戦略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市場浸透戦略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新市場開拓戦略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新製品開発戦略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多角化戦略（関連・無関連）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ＰＰＭ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問題児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花形</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金のなる木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負け犬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５フォースモデル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新規参入企業</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買い手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代替品</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売り手（供給業者）</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競争業者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競争地位別戦略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リーダー</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チャレンジャー</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フォロワー</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ニッチャー</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22813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市場細分化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デモグラフィック基準（人口統計的基準）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ジオグラフィック基準（地理的基準）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サイコグラフィック基準（心理的基準）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4780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ブランド戦略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ライン拡張</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ブランド拡張</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マルチブランド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新ブランド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05861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ブランド採用戦略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ファミリーブランド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ダブルブランド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ブランド・プラス・グレード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個別ブランド</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744583"/>
                  </a:ext>
                </a:extLst>
              </a:tr>
            </a:tbl>
          </a:graphicData>
        </a:graphic>
      </p:graphicFrame>
      <p:sp>
        <p:nvSpPr>
          <p:cNvPr id="5" name="テキスト ボックス 4">
            <a:extLst>
              <a:ext uri="{FF2B5EF4-FFF2-40B4-BE49-F238E27FC236}">
                <a16:creationId xmlns:a16="http://schemas.microsoft.com/office/drawing/2014/main" id="{37151840-FFD5-B11A-336A-A74A13576F43}"/>
              </a:ext>
            </a:extLst>
          </p:cNvPr>
          <p:cNvSpPr txBox="1"/>
          <p:nvPr/>
        </p:nvSpPr>
        <p:spPr>
          <a:xfrm>
            <a:off x="336995" y="7614517"/>
            <a:ext cx="4314305" cy="307777"/>
          </a:xfrm>
          <a:prstGeom prst="rect">
            <a:avLst/>
          </a:prstGeom>
          <a:noFill/>
        </p:spPr>
        <p:txBody>
          <a:bodyPr wrap="square" rtlCol="0">
            <a:spAutoFit/>
          </a:bodyPr>
          <a:lstStyle/>
          <a:p>
            <a:r>
              <a:rPr kumimoji="1" lang="en-US" altLang="ja-JP" sz="1400" dirty="0"/>
              <a:t>【</a:t>
            </a:r>
            <a:r>
              <a:rPr kumimoji="1" lang="ja-JP" altLang="en-US" sz="1400" dirty="0"/>
              <a:t>フレームワーク</a:t>
            </a:r>
            <a:r>
              <a:rPr kumimoji="1"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F6BF0F82-471E-92B9-498D-382D07873233}"/>
              </a:ext>
            </a:extLst>
          </p:cNvPr>
          <p:cNvSpPr txBox="1"/>
          <p:nvPr/>
        </p:nvSpPr>
        <p:spPr>
          <a:xfrm>
            <a:off x="336994" y="17383"/>
            <a:ext cx="4314305" cy="369332"/>
          </a:xfrm>
          <a:prstGeom prst="rect">
            <a:avLst/>
          </a:prstGeom>
          <a:noFill/>
        </p:spPr>
        <p:txBody>
          <a:bodyPr wrap="square" rtlCol="0">
            <a:spAutoFit/>
          </a:bodyPr>
          <a:lstStyle/>
          <a:p>
            <a:r>
              <a:rPr kumimoji="1" lang="en-US" altLang="ja-JP" dirty="0"/>
              <a:t>Ⅱ</a:t>
            </a:r>
            <a:r>
              <a:rPr kumimoji="1" lang="ja-JP" altLang="en-US" dirty="0"/>
              <a:t>　マーケティング　</a:t>
            </a:r>
          </a:p>
        </p:txBody>
      </p:sp>
      <p:graphicFrame>
        <p:nvGraphicFramePr>
          <p:cNvPr id="11" name="表 10">
            <a:extLst>
              <a:ext uri="{FF2B5EF4-FFF2-40B4-BE49-F238E27FC236}">
                <a16:creationId xmlns:a16="http://schemas.microsoft.com/office/drawing/2014/main" id="{5C4A6151-8595-961C-0A38-DAA1CE5F3167}"/>
              </a:ext>
            </a:extLst>
          </p:cNvPr>
          <p:cNvGraphicFramePr>
            <a:graphicFrameLocks noGrp="1"/>
          </p:cNvGraphicFramePr>
          <p:nvPr>
            <p:extLst>
              <p:ext uri="{D42A27DB-BD31-4B8C-83A1-F6EECF244321}">
                <p14:modId xmlns:p14="http://schemas.microsoft.com/office/powerpoint/2010/main" val="2175202913"/>
              </p:ext>
            </p:extLst>
          </p:nvPr>
        </p:nvGraphicFramePr>
        <p:xfrm>
          <a:off x="169025" y="7974919"/>
          <a:ext cx="11853949" cy="8204970"/>
        </p:xfrm>
        <a:graphic>
          <a:graphicData uri="http://schemas.openxmlformats.org/drawingml/2006/table">
            <a:tbl>
              <a:tblPr firstRow="1" bandRow="1">
                <a:tableStyleId>{5C22544A-7EE6-4342-B048-85BDC9FD1C3A}</a:tableStyleId>
              </a:tblPr>
              <a:tblGrid>
                <a:gridCol w="606829">
                  <a:extLst>
                    <a:ext uri="{9D8B030D-6E8A-4147-A177-3AD203B41FA5}">
                      <a16:colId xmlns:a16="http://schemas.microsoft.com/office/drawing/2014/main" val="1570477462"/>
                    </a:ext>
                  </a:extLst>
                </a:gridCol>
                <a:gridCol w="1672244">
                  <a:extLst>
                    <a:ext uri="{9D8B030D-6E8A-4147-A177-3AD203B41FA5}">
                      <a16:colId xmlns:a16="http://schemas.microsoft.com/office/drawing/2014/main" val="44661468"/>
                    </a:ext>
                  </a:extLst>
                </a:gridCol>
                <a:gridCol w="1672244">
                  <a:extLst>
                    <a:ext uri="{9D8B030D-6E8A-4147-A177-3AD203B41FA5}">
                      <a16:colId xmlns:a16="http://schemas.microsoft.com/office/drawing/2014/main" val="957631436"/>
                    </a:ext>
                  </a:extLst>
                </a:gridCol>
                <a:gridCol w="7902632">
                  <a:extLst>
                    <a:ext uri="{9D8B030D-6E8A-4147-A177-3AD203B41FA5}">
                      <a16:colId xmlns:a16="http://schemas.microsoft.com/office/drawing/2014/main" val="342394324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カテゴリ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特　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全　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ブランドの獲得</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ロイヤルティ（愛顧向上）→固定客化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価格競争に巻き込まれにくい→大手取引先からの独立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従業員の忠誠心向上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ブランド力向上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商品の強化（性能・利便・デザイン）</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顧客対応向上（接客・アフターサービス）</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ストーリー性訴求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1981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フランチャイズ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経営資源・事業開始費用の節約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急速な事業拡大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1981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品質の均一が難しい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292449"/>
                  </a:ext>
                </a:extLst>
              </a:tr>
              <a:tr h="1981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フランチャイザー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未経験者でもノウハウを獲得できる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即座に事業を実施できる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1981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独自の工夫・取り組みに制限を受ける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129854"/>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Product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（商品）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品揃え拡充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既存製品とのシナジー</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27432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共同開発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投資費用負担の軽減化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開発速度向上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協力関係の強化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22813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カニバリゼーション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テストマーケティングで防ぐ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価格政策で防ぐ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異なるチャネル販売で防ぐ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4780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Place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（物流・販路）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直　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ニーズを直接聞ける→商品開発へ活かす</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自社ブランドを訴求できる→認知度向上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顧客囲い込みによる収益安定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中間マージンの削減により収益性安定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058610"/>
                  </a:ext>
                </a:extLst>
              </a:tr>
              <a:tr h="2743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ＯＥＭ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製造ノウハウの蓄積</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売り上げの安定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営業費用の削減</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744583"/>
                  </a:ext>
                </a:extLst>
              </a:tr>
              <a:tr h="2743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自社営業力が弱い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顧客ニーズを捉えられず開発力が弱い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環境変化に対応が遅くなる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打ち切りなどの経営リスク</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361738"/>
                  </a:ext>
                </a:extLst>
              </a:tr>
              <a:tr h="1981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主要顧客依存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安定した売り上げ</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経営資源の有効活用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86570"/>
                  </a:ext>
                </a:extLst>
              </a:tr>
              <a:tr h="1981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営業力が弱い可能性あり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経営リスクが高い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交渉力が弱く利益率が低い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874441"/>
                  </a:ext>
                </a:extLst>
              </a:tr>
              <a:tr h="27432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企業間連携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販売力を高める（共同催事、共同の受注窓口）</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仕入れコスト削減（共同仕入れ）</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販売経費削減（共同配送）</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新規顧客獲得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569483"/>
                  </a:ext>
                </a:extLst>
              </a:tr>
              <a:tr h="27432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外　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外部専門性の活用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自社コアコンピタンスに集中できる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967114"/>
                  </a:ext>
                </a:extLst>
              </a:tr>
            </a:tbl>
          </a:graphicData>
        </a:graphic>
      </p:graphicFrame>
      <p:sp>
        <p:nvSpPr>
          <p:cNvPr id="3" name="テキスト ボックス 2">
            <a:extLst>
              <a:ext uri="{FF2B5EF4-FFF2-40B4-BE49-F238E27FC236}">
                <a16:creationId xmlns:a16="http://schemas.microsoft.com/office/drawing/2014/main" id="{B50D887B-C75D-4A39-F308-7157D06B65D4}"/>
              </a:ext>
            </a:extLst>
          </p:cNvPr>
          <p:cNvSpPr txBox="1"/>
          <p:nvPr/>
        </p:nvSpPr>
        <p:spPr>
          <a:xfrm>
            <a:off x="169025" y="425826"/>
            <a:ext cx="4314305" cy="307777"/>
          </a:xfrm>
          <a:prstGeom prst="rect">
            <a:avLst/>
          </a:prstGeom>
          <a:noFill/>
        </p:spPr>
        <p:txBody>
          <a:bodyPr wrap="square" rtlCol="0">
            <a:spAutoFit/>
          </a:bodyPr>
          <a:lstStyle/>
          <a:p>
            <a:r>
              <a:rPr kumimoji="1" lang="en-US" altLang="ja-JP" sz="1400" dirty="0"/>
              <a:t>【</a:t>
            </a:r>
            <a:r>
              <a:rPr kumimoji="1" lang="ja-JP" altLang="en-US" sz="1400" dirty="0"/>
              <a:t>１次教科書</a:t>
            </a:r>
            <a:r>
              <a:rPr kumimoji="1" lang="en-US" altLang="ja-JP" sz="1400" dirty="0"/>
              <a:t>】</a:t>
            </a:r>
            <a:endParaRPr kumimoji="1" lang="ja-JP" altLang="en-US" sz="1400" dirty="0"/>
          </a:p>
        </p:txBody>
      </p:sp>
    </p:spTree>
    <p:extLst>
      <p:ext uri="{BB962C8B-B14F-4D97-AF65-F5344CB8AC3E}">
        <p14:creationId xmlns:p14="http://schemas.microsoft.com/office/powerpoint/2010/main" val="205621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F0812D6F-E8D9-2335-29B7-808055DD1AA3}"/>
              </a:ext>
            </a:extLst>
          </p:cNvPr>
          <p:cNvGraphicFramePr>
            <a:graphicFrameLocks noGrp="1"/>
          </p:cNvGraphicFramePr>
          <p:nvPr>
            <p:extLst>
              <p:ext uri="{D42A27DB-BD31-4B8C-83A1-F6EECF244321}">
                <p14:modId xmlns:p14="http://schemas.microsoft.com/office/powerpoint/2010/main" val="1521354116"/>
              </p:ext>
            </p:extLst>
          </p:nvPr>
        </p:nvGraphicFramePr>
        <p:xfrm>
          <a:off x="169026" y="363783"/>
          <a:ext cx="11853949" cy="12502650"/>
        </p:xfrm>
        <a:graphic>
          <a:graphicData uri="http://schemas.openxmlformats.org/drawingml/2006/table">
            <a:tbl>
              <a:tblPr firstRow="1" bandRow="1">
                <a:tableStyleId>{5C22544A-7EE6-4342-B048-85BDC9FD1C3A}</a:tableStyleId>
              </a:tblPr>
              <a:tblGrid>
                <a:gridCol w="606829">
                  <a:extLst>
                    <a:ext uri="{9D8B030D-6E8A-4147-A177-3AD203B41FA5}">
                      <a16:colId xmlns:a16="http://schemas.microsoft.com/office/drawing/2014/main" val="1570477462"/>
                    </a:ext>
                  </a:extLst>
                </a:gridCol>
                <a:gridCol w="1672244">
                  <a:extLst>
                    <a:ext uri="{9D8B030D-6E8A-4147-A177-3AD203B41FA5}">
                      <a16:colId xmlns:a16="http://schemas.microsoft.com/office/drawing/2014/main" val="44661468"/>
                    </a:ext>
                  </a:extLst>
                </a:gridCol>
                <a:gridCol w="2199402">
                  <a:extLst>
                    <a:ext uri="{9D8B030D-6E8A-4147-A177-3AD203B41FA5}">
                      <a16:colId xmlns:a16="http://schemas.microsoft.com/office/drawing/2014/main" val="4997963"/>
                    </a:ext>
                  </a:extLst>
                </a:gridCol>
                <a:gridCol w="7375474">
                  <a:extLst>
                    <a:ext uri="{9D8B030D-6E8A-4147-A177-3AD203B41FA5}">
                      <a16:colId xmlns:a16="http://schemas.microsoft.com/office/drawing/2014/main" val="342394324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カテゴリ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特　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Price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（価格）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価格設定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コストプラス法</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競合非核法</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市場価格法（顧客の感じるベネフィット）</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→顧客にとって感じる便益を高め、結果として高価格・高マージンの価格をつける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ロスリーダー政策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関連購買を促すこと</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関連購買商品に高粗利益を設定する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最適商品ミックスを綿密に検討する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メニュー選択式価格設定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顧客ニーズに基づいたメニュー設定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プライスライニング政策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顧客の選択が容易に</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高価格製品へアップセルが容易に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1981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Promotion</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（販売）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パブリシティ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無料</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顧客からの信頼が高い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r h="1981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紹介を意図したものにできない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1126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口コミ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きっかけ</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優良顧客への個別の対応提供</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ユニークな商品、広告、イベント</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ＨＰ／ＳＮＳでこだわりの紹介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ＢＢＳで顧客間コミュニケーションを促進</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オピニオンリーダーへの重点対策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22813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ＳＮＳ／ＨＰ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掲載コンテンツ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商品・サービスの紹介・説明動画</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自社のこだわり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商品在庫状況や予約空き状況</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イベント・キャンペーン情報</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問い合わせ窓口</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オンラインクーポンの発行</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478060"/>
                  </a:ext>
                </a:extLst>
              </a:tr>
              <a:tr h="350520">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人的販売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提案営業ができる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顧客に個別対応できる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説得力を持たせやすい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単価の高い商品向け</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058610"/>
                  </a:ext>
                </a:extLst>
              </a:tr>
              <a:tr h="35052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多くの顧客に対応できない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能力差により一定の効果が期待できない</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03628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具体施策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消費者向け</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サンプル配布、チラシ、店頭デモ、フェア・展示会、ＰＯＰ、プレミアム、ノベルティ、ポイントカード、体験、クーポ</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ン、イベント</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企業向け</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販売コンテスト、リベート、目標取引額達成報酬</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744583"/>
                  </a:ext>
                </a:extLst>
              </a:tr>
              <a:tr h="185420">
                <a:tc rowSpan="3">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サービス業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不可分・需要変動性への対策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サービス内容又は料金を繁閑に応じて変更</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オンライン予約制度</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繁閑状況をインターネットで公開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振替制度の導入</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275653"/>
                  </a:ext>
                </a:extLst>
              </a:tr>
              <a:tr h="12192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非均一性への対策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マニュアル作成でサービスの質安定</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ＣＰへ配慮した職場環境つくり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機械化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6378546"/>
                  </a:ext>
                </a:extLst>
              </a:tr>
              <a:tr h="12192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無形性への対策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無料体験</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顧客紹介制度</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口コミの公開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イメージ画像など視覚的に訴える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575831"/>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インストアマーチャンダイジング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来店促進政策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広告、パブリシティ、口コミ、プレミアム</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購買促進政策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フロアマネジメント、シェルフマネジメント、イメージアップ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売上増加策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催事、割引、顧客サービス、人的販売</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5998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ＰＯＳシステム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レジ業務効率化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値札作業効率化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効果的な品揃え・陳列</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効果的な顧客分析</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96071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商店街活性化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個別店　</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営業時間延長、特定ターゲットへのサービス充実、提案型販売への転換、ポイントカード事業</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全体</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　　商店街ポイントカード、リサイクル活動、休憩スペース</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406527"/>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差別化手法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１　商品カテゴリーを絞り、専門化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２　店舗スタッフの接客力向上</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３　顧客との関係性強化で固定客化</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４　アフターサービスの充実</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５　独自商品の開発</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６　ネット通販により商圏拡大</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436950"/>
                  </a:ext>
                </a:extLst>
              </a:tr>
            </a:tbl>
          </a:graphicData>
        </a:graphic>
      </p:graphicFrame>
      <p:graphicFrame>
        <p:nvGraphicFramePr>
          <p:cNvPr id="6" name="表 5">
            <a:extLst>
              <a:ext uri="{FF2B5EF4-FFF2-40B4-BE49-F238E27FC236}">
                <a16:creationId xmlns:a16="http://schemas.microsoft.com/office/drawing/2014/main" id="{1DE0BC1A-9C40-3489-2B0D-8EBE792D8156}"/>
              </a:ext>
            </a:extLst>
          </p:cNvPr>
          <p:cNvGraphicFramePr>
            <a:graphicFrameLocks noGrp="1"/>
          </p:cNvGraphicFramePr>
          <p:nvPr>
            <p:extLst>
              <p:ext uri="{D42A27DB-BD31-4B8C-83A1-F6EECF244321}">
                <p14:modId xmlns:p14="http://schemas.microsoft.com/office/powerpoint/2010/main" val="394208679"/>
              </p:ext>
            </p:extLst>
          </p:nvPr>
        </p:nvGraphicFramePr>
        <p:xfrm>
          <a:off x="169026" y="13589171"/>
          <a:ext cx="11635047" cy="2507438"/>
        </p:xfrm>
        <a:graphic>
          <a:graphicData uri="http://schemas.openxmlformats.org/drawingml/2006/table">
            <a:tbl>
              <a:tblPr firstRow="1" bandRow="1">
                <a:tableStyleId>{5C22544A-7EE6-4342-B048-85BDC9FD1C3A}</a:tableStyleId>
              </a:tblPr>
              <a:tblGrid>
                <a:gridCol w="828502">
                  <a:extLst>
                    <a:ext uri="{9D8B030D-6E8A-4147-A177-3AD203B41FA5}">
                      <a16:colId xmlns:a16="http://schemas.microsoft.com/office/drawing/2014/main" val="1570477462"/>
                    </a:ext>
                  </a:extLst>
                </a:gridCol>
                <a:gridCol w="10806545">
                  <a:extLst>
                    <a:ext uri="{9D8B030D-6E8A-4147-A177-3AD203B41FA5}">
                      <a16:colId xmlns:a16="http://schemas.microsoft.com/office/drawing/2014/main" val="44661468"/>
                    </a:ext>
                  </a:extLst>
                </a:gridCol>
              </a:tblGrid>
              <a:tr h="36653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連　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79574906"/>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「誰に、何を、どのように」＋効果・・・ターゲット（誰に）、</a:t>
                      </a:r>
                      <a:r>
                        <a:rPr kumimoji="1" lang="en-US" altLang="ja-JP" sz="1000" b="0" dirty="0" err="1">
                          <a:solidFill>
                            <a:schemeClr val="tx1"/>
                          </a:solidFill>
                          <a:latin typeface="ＭＳ ゴシック" panose="020B0609070205080204" pitchFamily="49" charset="-128"/>
                          <a:ea typeface="ＭＳ ゴシック" panose="020B0609070205080204" pitchFamily="49" charset="-128"/>
                        </a:rPr>
                        <a:t>Poduct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（何を）、</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Place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Price</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Promotion</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（どのように）」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52428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製品戦略→誰に、何を。製品そのものについて言及（原材料や便益や付加価値や開発）　プロモーション戦略→顧客へのアプローチ方法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12620"/>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具体的なマーケティング施策は自分の経験から連想して絞っていく。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6672"/>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売上＝客単価</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来客数　の観点で解答構築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959345"/>
                  </a:ext>
                </a:extLst>
              </a:tr>
              <a:tr h="37084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顧客生涯価値＝１回あたりの購入金額</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購入頻度</a:t>
                      </a:r>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利用年数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814244"/>
                  </a:ext>
                </a:extLst>
              </a:tr>
              <a:tr h="286708">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ＭＳ ゴシック" panose="020B0609070205080204" pitchFamily="49" charset="-128"/>
                          <a:ea typeface="ＭＳ ゴシック" panose="020B0609070205080204" pitchFamily="49" charset="-128"/>
                        </a:rPr>
                        <a:t>助言や提案はある程度の具体性をもって記述する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72766"/>
                  </a:ext>
                </a:extLst>
              </a:tr>
            </a:tbl>
          </a:graphicData>
        </a:graphic>
      </p:graphicFrame>
      <p:sp>
        <p:nvSpPr>
          <p:cNvPr id="2" name="テキスト ボックス 1">
            <a:extLst>
              <a:ext uri="{FF2B5EF4-FFF2-40B4-BE49-F238E27FC236}">
                <a16:creationId xmlns:a16="http://schemas.microsoft.com/office/drawing/2014/main" id="{F5EF0126-BD4D-679D-D088-E043AF2C640E}"/>
              </a:ext>
            </a:extLst>
          </p:cNvPr>
          <p:cNvSpPr txBox="1"/>
          <p:nvPr/>
        </p:nvSpPr>
        <p:spPr>
          <a:xfrm>
            <a:off x="169026" y="13281394"/>
            <a:ext cx="4314305" cy="307777"/>
          </a:xfrm>
          <a:prstGeom prst="rect">
            <a:avLst/>
          </a:prstGeom>
          <a:noFill/>
        </p:spPr>
        <p:txBody>
          <a:bodyPr wrap="square" rtlCol="0">
            <a:spAutoFit/>
          </a:bodyPr>
          <a:lstStyle/>
          <a:p>
            <a:r>
              <a:rPr kumimoji="1" lang="en-US" altLang="ja-JP" sz="1400" dirty="0"/>
              <a:t>【</a:t>
            </a:r>
            <a:r>
              <a:rPr kumimoji="1" lang="ja-JP" altLang="en-US" sz="1400" dirty="0"/>
              <a:t>全般事項</a:t>
            </a:r>
            <a:r>
              <a:rPr kumimoji="1" lang="en-US" altLang="ja-JP" sz="1400" dirty="0"/>
              <a:t>】</a:t>
            </a:r>
            <a:endParaRPr kumimoji="1" lang="ja-JP" altLang="en-US" sz="1400" dirty="0"/>
          </a:p>
        </p:txBody>
      </p:sp>
    </p:spTree>
    <p:extLst>
      <p:ext uri="{BB962C8B-B14F-4D97-AF65-F5344CB8AC3E}">
        <p14:creationId xmlns:p14="http://schemas.microsoft.com/office/powerpoint/2010/main" val="7376487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6404</TotalTime>
  <Words>8226</Words>
  <Application>Microsoft Office PowerPoint</Application>
  <PresentationFormat>ユーザー設定</PresentationFormat>
  <Paragraphs>1328</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kouta-usagi0703@outlook.jp</dc:creator>
  <cp:lastModifiedBy>昂大 辻本</cp:lastModifiedBy>
  <cp:revision>14</cp:revision>
  <dcterms:created xsi:type="dcterms:W3CDTF">2024-10-03T10:48:15Z</dcterms:created>
  <dcterms:modified xsi:type="dcterms:W3CDTF">2025-09-30T11:47:52Z</dcterms:modified>
</cp:coreProperties>
</file>